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ctiveX/activeX1.xml" ContentType="application/vnd.ms-office.activeX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0" r:id="rId1"/>
    <p:sldMasterId id="2147483779" r:id="rId2"/>
  </p:sldMasterIdLst>
  <p:notesMasterIdLst>
    <p:notesMasterId r:id="rId49"/>
  </p:notesMasterIdLst>
  <p:handoutMasterIdLst>
    <p:handoutMasterId r:id="rId50"/>
  </p:handoutMasterIdLst>
  <p:sldIdLst>
    <p:sldId id="272" r:id="rId3"/>
    <p:sldId id="276" r:id="rId4"/>
    <p:sldId id="331" r:id="rId5"/>
    <p:sldId id="285" r:id="rId6"/>
    <p:sldId id="286" r:id="rId7"/>
    <p:sldId id="277" r:id="rId8"/>
    <p:sldId id="337" r:id="rId9"/>
    <p:sldId id="274" r:id="rId10"/>
    <p:sldId id="309" r:id="rId11"/>
    <p:sldId id="338" r:id="rId12"/>
    <p:sldId id="273" r:id="rId13"/>
    <p:sldId id="297" r:id="rId14"/>
    <p:sldId id="299" r:id="rId15"/>
    <p:sldId id="300" r:id="rId16"/>
    <p:sldId id="301" r:id="rId17"/>
    <p:sldId id="329" r:id="rId18"/>
    <p:sldId id="339" r:id="rId19"/>
    <p:sldId id="340" r:id="rId20"/>
    <p:sldId id="295" r:id="rId21"/>
    <p:sldId id="298" r:id="rId22"/>
    <p:sldId id="296" r:id="rId23"/>
    <p:sldId id="302" r:id="rId24"/>
    <p:sldId id="303" r:id="rId25"/>
    <p:sldId id="304" r:id="rId26"/>
    <p:sldId id="330" r:id="rId27"/>
    <p:sldId id="312" r:id="rId28"/>
    <p:sldId id="319" r:id="rId29"/>
    <p:sldId id="320" r:id="rId30"/>
    <p:sldId id="321" r:id="rId31"/>
    <p:sldId id="322" r:id="rId32"/>
    <p:sldId id="323" r:id="rId33"/>
    <p:sldId id="324" r:id="rId34"/>
    <p:sldId id="325" r:id="rId35"/>
    <p:sldId id="326" r:id="rId36"/>
    <p:sldId id="327" r:id="rId37"/>
    <p:sldId id="328" r:id="rId38"/>
    <p:sldId id="307" r:id="rId39"/>
    <p:sldId id="335" r:id="rId40"/>
    <p:sldId id="279" r:id="rId41"/>
    <p:sldId id="278" r:id="rId42"/>
    <p:sldId id="283" r:id="rId43"/>
    <p:sldId id="336" r:id="rId44"/>
    <p:sldId id="282" r:id="rId45"/>
    <p:sldId id="342" r:id="rId46"/>
    <p:sldId id="310" r:id="rId47"/>
    <p:sldId id="305" r:id="rId48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CC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7" autoAdjust="0"/>
  </p:normalViewPr>
  <p:slideViewPr>
    <p:cSldViewPr>
      <p:cViewPr varScale="1">
        <p:scale>
          <a:sx n="61" d="100"/>
          <a:sy n="61" d="100"/>
        </p:scale>
        <p:origin x="-15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76" y="-102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938FEF-3D78-4114-BEEF-9B20F387C5C6}" type="doc">
      <dgm:prSet loTypeId="urn:microsoft.com/office/officeart/2005/8/layout/cycle8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D9875CB-5A81-46B3-87CE-7421AB22E7C5}">
      <dgm:prSet phldrT="[文字]"/>
      <dgm:spPr/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b="1" dirty="0">
            <a:solidFill>
              <a:schemeClr val="bg1"/>
            </a:solidFill>
          </a:endParaRPr>
        </a:p>
      </dgm:t>
    </dgm:pt>
    <dgm:pt modelId="{83606AD1-658C-4ADA-B94F-3754EC3B42F3}" type="parTrans" cxnId="{529FD754-63F6-4596-984A-A030755D1690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B1641928-37B4-4912-8589-A3737EC3EC75}" type="sibTrans" cxnId="{529FD754-63F6-4596-984A-A030755D1690}">
      <dgm:prSet/>
      <dgm:spPr/>
      <dgm:t>
        <a:bodyPr/>
        <a:lstStyle/>
        <a:p>
          <a:endParaRPr lang="zh-TW" altLang="en-US"/>
        </a:p>
      </dgm:t>
    </dgm:pt>
    <dgm:pt modelId="{83560E82-3F41-4F61-B8EC-8F7FA71D31B6}">
      <dgm:prSet phldrT="[文字]"/>
      <dgm:spPr/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</a:rPr>
            <a:t>Database</a:t>
          </a:r>
          <a:endParaRPr lang="zh-TW" altLang="en-US" b="1" dirty="0">
            <a:solidFill>
              <a:schemeClr val="bg1"/>
            </a:solidFill>
          </a:endParaRPr>
        </a:p>
      </dgm:t>
    </dgm:pt>
    <dgm:pt modelId="{E958BE92-21E3-44ED-B798-292CDD6F2759}" type="sib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0264A1AC-DF2E-44EF-92D8-1317194AEB25}" type="par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AB32EC07-D52E-48A4-B5D9-23F3658E95B0}">
      <dgm:prSet phldrT="[文字]"/>
      <dgm:spPr>
        <a:solidFill>
          <a:srgbClr val="FFC000"/>
        </a:solidFill>
      </dgm:spPr>
      <dgm:t>
        <a:bodyPr/>
        <a:lstStyle/>
        <a:p>
          <a:pPr rtl="0"/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b="1" dirty="0">
            <a:solidFill>
              <a:schemeClr val="bg1"/>
            </a:solidFill>
          </a:endParaRPr>
        </a:p>
      </dgm:t>
    </dgm:pt>
    <dgm:pt modelId="{463E42C2-41FC-4FB4-92AD-79759A959AD5}" type="sib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8DBB4DB4-FE03-4E4F-8532-B90E5DDE9643}" type="par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34922D05-E2E3-415F-B3D7-A5A371B90BA8}" type="pres">
      <dgm:prSet presAssocID="{9E938FEF-3D78-4114-BEEF-9B20F387C5C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DC48887-DDD6-4A76-B8AB-8AFFC11B1C47}" type="pres">
      <dgm:prSet presAssocID="{9E938FEF-3D78-4114-BEEF-9B20F387C5C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81379290-6E65-4A16-889E-24466AD51BDA}" type="pres">
      <dgm:prSet presAssocID="{9E938FEF-3D78-4114-BEEF-9B20F387C5C6}" presName="dummy1a" presStyleCnt="0"/>
      <dgm:spPr/>
    </dgm:pt>
    <dgm:pt modelId="{272F8DB6-82CB-4D5A-8A14-E18408D6BCC5}" type="pres">
      <dgm:prSet presAssocID="{9E938FEF-3D78-4114-BEEF-9B20F387C5C6}" presName="dummy1b" presStyleCnt="0"/>
      <dgm:spPr/>
    </dgm:pt>
    <dgm:pt modelId="{9B267063-7760-46D1-B2DF-EC2DEADA2A4D}" type="pres">
      <dgm:prSet presAssocID="{9E938FEF-3D78-4114-BEEF-9B20F387C5C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8E7F37C-EDC7-4589-8C42-1D9D8CD4CBD0}" type="pres">
      <dgm:prSet presAssocID="{9E938FEF-3D78-4114-BEEF-9B20F387C5C6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4965A85F-0E7A-4A29-B2D4-63BF6FB73DF2}" type="pres">
      <dgm:prSet presAssocID="{9E938FEF-3D78-4114-BEEF-9B20F387C5C6}" presName="dummy2a" presStyleCnt="0"/>
      <dgm:spPr/>
    </dgm:pt>
    <dgm:pt modelId="{C31F4939-2C2D-4529-9C07-4405D124EF11}" type="pres">
      <dgm:prSet presAssocID="{9E938FEF-3D78-4114-BEEF-9B20F387C5C6}" presName="dummy2b" presStyleCnt="0"/>
      <dgm:spPr/>
    </dgm:pt>
    <dgm:pt modelId="{D40FB8F6-95B5-42D5-8F44-EFC936639AF4}" type="pres">
      <dgm:prSet presAssocID="{9E938FEF-3D78-4114-BEEF-9B20F387C5C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54E496-0D73-4FC7-82A3-1E6277826E8F}" type="pres">
      <dgm:prSet presAssocID="{9E938FEF-3D78-4114-BEEF-9B20F387C5C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A22D1386-758E-476E-990B-905602947F4B}" type="pres">
      <dgm:prSet presAssocID="{9E938FEF-3D78-4114-BEEF-9B20F387C5C6}" presName="dummy3a" presStyleCnt="0"/>
      <dgm:spPr/>
    </dgm:pt>
    <dgm:pt modelId="{4243370C-CEA9-4C97-A6E2-573ED8F497D5}" type="pres">
      <dgm:prSet presAssocID="{9E938FEF-3D78-4114-BEEF-9B20F387C5C6}" presName="dummy3b" presStyleCnt="0"/>
      <dgm:spPr/>
    </dgm:pt>
    <dgm:pt modelId="{F558A3C3-1ED8-427F-B97D-72182655DB01}" type="pres">
      <dgm:prSet presAssocID="{9E938FEF-3D78-4114-BEEF-9B20F387C5C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5B021F-0C08-401E-A8AE-6850A25F3900}" type="pres">
      <dgm:prSet presAssocID="{B1641928-37B4-4912-8589-A3737EC3EC75}" presName="arrowWedge1" presStyleLbl="fgSibTrans2D1" presStyleIdx="0" presStyleCnt="3"/>
      <dgm:spPr/>
    </dgm:pt>
    <dgm:pt modelId="{AD4FD7ED-9010-452A-A642-F146AA787783}" type="pres">
      <dgm:prSet presAssocID="{463E42C2-41FC-4FB4-92AD-79759A959AD5}" presName="arrowWedge2" presStyleLbl="fgSibTrans2D1" presStyleIdx="1" presStyleCnt="3"/>
      <dgm:spPr/>
    </dgm:pt>
    <dgm:pt modelId="{0DCEE6AB-52C7-48FC-883F-41381AB3F993}" type="pres">
      <dgm:prSet presAssocID="{E958BE92-21E3-44ED-B798-292CDD6F2759}" presName="arrowWedge3" presStyleLbl="fgSibTrans2D1" presStyleIdx="2" presStyleCnt="3"/>
      <dgm:spPr/>
    </dgm:pt>
  </dgm:ptLst>
  <dgm:cxnLst>
    <dgm:cxn modelId="{CF28CB5C-A26A-40D4-B1E6-3564D9507C01}" type="presOf" srcId="{AB32EC07-D52E-48A4-B5D9-23F3658E95B0}" destId="{D40FB8F6-95B5-42D5-8F44-EFC936639AF4}" srcOrd="1" destOrd="0" presId="urn:microsoft.com/office/officeart/2005/8/layout/cycle8"/>
    <dgm:cxn modelId="{529FD754-63F6-4596-984A-A030755D1690}" srcId="{9E938FEF-3D78-4114-BEEF-9B20F387C5C6}" destId="{CD9875CB-5A81-46B3-87CE-7421AB22E7C5}" srcOrd="0" destOrd="0" parTransId="{83606AD1-658C-4ADA-B94F-3754EC3B42F3}" sibTransId="{B1641928-37B4-4912-8589-A3737EC3EC75}"/>
    <dgm:cxn modelId="{3E2A5BE4-CE53-4AE6-86AB-81402BD5AE50}" type="presOf" srcId="{9E938FEF-3D78-4114-BEEF-9B20F387C5C6}" destId="{34922D05-E2E3-415F-B3D7-A5A371B90BA8}" srcOrd="0" destOrd="0" presId="urn:microsoft.com/office/officeart/2005/8/layout/cycle8"/>
    <dgm:cxn modelId="{C7D74B58-1DFF-43E7-8216-0C280EC37AF6}" type="presOf" srcId="{CD9875CB-5A81-46B3-87CE-7421AB22E7C5}" destId="{9B267063-7760-46D1-B2DF-EC2DEADA2A4D}" srcOrd="1" destOrd="0" presId="urn:microsoft.com/office/officeart/2005/8/layout/cycle8"/>
    <dgm:cxn modelId="{B3D8F14E-24A0-4EF6-90FD-5849DBEF58AB}" type="presOf" srcId="{83560E82-3F41-4F61-B8EC-8F7FA71D31B6}" destId="{F558A3C3-1ED8-427F-B97D-72182655DB01}" srcOrd="1" destOrd="0" presId="urn:microsoft.com/office/officeart/2005/8/layout/cycle8"/>
    <dgm:cxn modelId="{251CA631-E698-4F26-B77C-97552D814078}" srcId="{9E938FEF-3D78-4114-BEEF-9B20F387C5C6}" destId="{83560E82-3F41-4F61-B8EC-8F7FA71D31B6}" srcOrd="2" destOrd="0" parTransId="{0264A1AC-DF2E-44EF-92D8-1317194AEB25}" sibTransId="{E958BE92-21E3-44ED-B798-292CDD6F2759}"/>
    <dgm:cxn modelId="{232B1FC4-3593-485F-91DD-311B50FEF1DC}" srcId="{9E938FEF-3D78-4114-BEEF-9B20F387C5C6}" destId="{AB32EC07-D52E-48A4-B5D9-23F3658E95B0}" srcOrd="1" destOrd="0" parTransId="{8DBB4DB4-FE03-4E4F-8532-B90E5DDE9643}" sibTransId="{463E42C2-41FC-4FB4-92AD-79759A959AD5}"/>
    <dgm:cxn modelId="{1125D152-CFB1-421E-B333-727CFE618E00}" type="presOf" srcId="{CD9875CB-5A81-46B3-87CE-7421AB22E7C5}" destId="{4DC48887-DDD6-4A76-B8AB-8AFFC11B1C47}" srcOrd="0" destOrd="0" presId="urn:microsoft.com/office/officeart/2005/8/layout/cycle8"/>
    <dgm:cxn modelId="{9C590A10-7E67-4591-A6C0-FE13C2EBD53A}" type="presOf" srcId="{83560E82-3F41-4F61-B8EC-8F7FA71D31B6}" destId="{EE54E496-0D73-4FC7-82A3-1E6277826E8F}" srcOrd="0" destOrd="0" presId="urn:microsoft.com/office/officeart/2005/8/layout/cycle8"/>
    <dgm:cxn modelId="{828A954E-5C76-4625-BA58-619B9E1FEEAC}" type="presOf" srcId="{AB32EC07-D52E-48A4-B5D9-23F3658E95B0}" destId="{08E7F37C-EDC7-4589-8C42-1D9D8CD4CBD0}" srcOrd="0" destOrd="0" presId="urn:microsoft.com/office/officeart/2005/8/layout/cycle8"/>
    <dgm:cxn modelId="{FD9DDD2F-FC28-4267-BF9F-699213EE0486}" type="presParOf" srcId="{34922D05-E2E3-415F-B3D7-A5A371B90BA8}" destId="{4DC48887-DDD6-4A76-B8AB-8AFFC11B1C47}" srcOrd="0" destOrd="0" presId="urn:microsoft.com/office/officeart/2005/8/layout/cycle8"/>
    <dgm:cxn modelId="{F509F778-1A7E-4544-9E4F-87F91F06BBA6}" type="presParOf" srcId="{34922D05-E2E3-415F-B3D7-A5A371B90BA8}" destId="{81379290-6E65-4A16-889E-24466AD51BDA}" srcOrd="1" destOrd="0" presId="urn:microsoft.com/office/officeart/2005/8/layout/cycle8"/>
    <dgm:cxn modelId="{76B0392E-D0E6-4A26-9703-A426670A22FF}" type="presParOf" srcId="{34922D05-E2E3-415F-B3D7-A5A371B90BA8}" destId="{272F8DB6-82CB-4D5A-8A14-E18408D6BCC5}" srcOrd="2" destOrd="0" presId="urn:microsoft.com/office/officeart/2005/8/layout/cycle8"/>
    <dgm:cxn modelId="{AE69138D-9C66-4B3C-A1E0-C792A3381A70}" type="presParOf" srcId="{34922D05-E2E3-415F-B3D7-A5A371B90BA8}" destId="{9B267063-7760-46D1-B2DF-EC2DEADA2A4D}" srcOrd="3" destOrd="0" presId="urn:microsoft.com/office/officeart/2005/8/layout/cycle8"/>
    <dgm:cxn modelId="{2DC044AE-CB62-4A64-BCAC-8FE96E8DB55F}" type="presParOf" srcId="{34922D05-E2E3-415F-B3D7-A5A371B90BA8}" destId="{08E7F37C-EDC7-4589-8C42-1D9D8CD4CBD0}" srcOrd="4" destOrd="0" presId="urn:microsoft.com/office/officeart/2005/8/layout/cycle8"/>
    <dgm:cxn modelId="{8E058A1A-137A-41B4-831C-CB336F2D3000}" type="presParOf" srcId="{34922D05-E2E3-415F-B3D7-A5A371B90BA8}" destId="{4965A85F-0E7A-4A29-B2D4-63BF6FB73DF2}" srcOrd="5" destOrd="0" presId="urn:microsoft.com/office/officeart/2005/8/layout/cycle8"/>
    <dgm:cxn modelId="{532E2A67-ABAD-4623-8CA6-852D5F38F4EE}" type="presParOf" srcId="{34922D05-E2E3-415F-B3D7-A5A371B90BA8}" destId="{C31F4939-2C2D-4529-9C07-4405D124EF11}" srcOrd="6" destOrd="0" presId="urn:microsoft.com/office/officeart/2005/8/layout/cycle8"/>
    <dgm:cxn modelId="{A73F491B-9D70-42FC-B572-B03BA71964D7}" type="presParOf" srcId="{34922D05-E2E3-415F-B3D7-A5A371B90BA8}" destId="{D40FB8F6-95B5-42D5-8F44-EFC936639AF4}" srcOrd="7" destOrd="0" presId="urn:microsoft.com/office/officeart/2005/8/layout/cycle8"/>
    <dgm:cxn modelId="{A93522C4-25FC-4DBD-8272-672E62B169A3}" type="presParOf" srcId="{34922D05-E2E3-415F-B3D7-A5A371B90BA8}" destId="{EE54E496-0D73-4FC7-82A3-1E6277826E8F}" srcOrd="8" destOrd="0" presId="urn:microsoft.com/office/officeart/2005/8/layout/cycle8"/>
    <dgm:cxn modelId="{24283FDA-A952-4927-B2B0-8264076B6CAF}" type="presParOf" srcId="{34922D05-E2E3-415F-B3D7-A5A371B90BA8}" destId="{A22D1386-758E-476E-990B-905602947F4B}" srcOrd="9" destOrd="0" presId="urn:microsoft.com/office/officeart/2005/8/layout/cycle8"/>
    <dgm:cxn modelId="{D20C72E5-A418-4F45-9ACC-8AA250842F7C}" type="presParOf" srcId="{34922D05-E2E3-415F-B3D7-A5A371B90BA8}" destId="{4243370C-CEA9-4C97-A6E2-573ED8F497D5}" srcOrd="10" destOrd="0" presId="urn:microsoft.com/office/officeart/2005/8/layout/cycle8"/>
    <dgm:cxn modelId="{C1AA0F47-2AB5-43E7-99E8-D3DCA433A336}" type="presParOf" srcId="{34922D05-E2E3-415F-B3D7-A5A371B90BA8}" destId="{F558A3C3-1ED8-427F-B97D-72182655DB01}" srcOrd="11" destOrd="0" presId="urn:microsoft.com/office/officeart/2005/8/layout/cycle8"/>
    <dgm:cxn modelId="{B488A8FF-726A-4C90-BC1E-EB6E43E91249}" type="presParOf" srcId="{34922D05-E2E3-415F-B3D7-A5A371B90BA8}" destId="{075B021F-0C08-401E-A8AE-6850A25F3900}" srcOrd="12" destOrd="0" presId="urn:microsoft.com/office/officeart/2005/8/layout/cycle8"/>
    <dgm:cxn modelId="{A7EEE17A-AEB1-41C7-B3BC-938FA583CB28}" type="presParOf" srcId="{34922D05-E2E3-415F-B3D7-A5A371B90BA8}" destId="{AD4FD7ED-9010-452A-A642-F146AA787783}" srcOrd="13" destOrd="0" presId="urn:microsoft.com/office/officeart/2005/8/layout/cycle8"/>
    <dgm:cxn modelId="{2AA321C5-89FB-4527-9435-BF62B219C4F5}" type="presParOf" srcId="{34922D05-E2E3-415F-B3D7-A5A371B90BA8}" destId="{0DCEE6AB-52C7-48FC-883F-41381AB3F993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938FEF-3D78-4114-BEEF-9B20F387C5C6}" type="doc">
      <dgm:prSet loTypeId="urn:microsoft.com/office/officeart/2005/8/layout/cycle8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D9875CB-5A81-46B3-87CE-7421AB22E7C5}">
      <dgm:prSet phldrT="[文字]"/>
      <dgm:spPr/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b="1" dirty="0">
            <a:solidFill>
              <a:schemeClr val="bg1"/>
            </a:solidFill>
          </a:endParaRPr>
        </a:p>
      </dgm:t>
    </dgm:pt>
    <dgm:pt modelId="{83606AD1-658C-4ADA-B94F-3754EC3B42F3}" type="parTrans" cxnId="{529FD754-63F6-4596-984A-A030755D1690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B1641928-37B4-4912-8589-A3737EC3EC75}" type="sibTrans" cxnId="{529FD754-63F6-4596-984A-A030755D1690}">
      <dgm:prSet/>
      <dgm:spPr/>
    </dgm:pt>
    <dgm:pt modelId="{83560E82-3F41-4F61-B8EC-8F7FA71D31B6}">
      <dgm:prSet phldrT="[文字]"/>
      <dgm:spPr>
        <a:solidFill>
          <a:srgbClr val="FFC000"/>
        </a:solidFill>
      </dgm:spPr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</a:rPr>
            <a:t>Database</a:t>
          </a:r>
          <a:endParaRPr lang="zh-TW" altLang="en-US" b="1" dirty="0">
            <a:solidFill>
              <a:schemeClr val="bg1"/>
            </a:solidFill>
          </a:endParaRPr>
        </a:p>
      </dgm:t>
    </dgm:pt>
    <dgm:pt modelId="{E958BE92-21E3-44ED-B798-292CDD6F2759}" type="sib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0264A1AC-DF2E-44EF-92D8-1317194AEB25}" type="par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AB32EC07-D52E-48A4-B5D9-23F3658E95B0}">
      <dgm:prSet phldrT="[文字]"/>
      <dgm:spPr/>
      <dgm:t>
        <a:bodyPr/>
        <a:lstStyle/>
        <a:p>
          <a:pPr rtl="0"/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b="1" dirty="0">
            <a:solidFill>
              <a:schemeClr val="bg1"/>
            </a:solidFill>
          </a:endParaRPr>
        </a:p>
      </dgm:t>
    </dgm:pt>
    <dgm:pt modelId="{463E42C2-41FC-4FB4-92AD-79759A959AD5}" type="sib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8DBB4DB4-FE03-4E4F-8532-B90E5DDE9643}" type="par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34922D05-E2E3-415F-B3D7-A5A371B90BA8}" type="pres">
      <dgm:prSet presAssocID="{9E938FEF-3D78-4114-BEEF-9B20F387C5C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DC48887-DDD6-4A76-B8AB-8AFFC11B1C47}" type="pres">
      <dgm:prSet presAssocID="{9E938FEF-3D78-4114-BEEF-9B20F387C5C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81379290-6E65-4A16-889E-24466AD51BDA}" type="pres">
      <dgm:prSet presAssocID="{9E938FEF-3D78-4114-BEEF-9B20F387C5C6}" presName="dummy1a" presStyleCnt="0"/>
      <dgm:spPr/>
    </dgm:pt>
    <dgm:pt modelId="{272F8DB6-82CB-4D5A-8A14-E18408D6BCC5}" type="pres">
      <dgm:prSet presAssocID="{9E938FEF-3D78-4114-BEEF-9B20F387C5C6}" presName="dummy1b" presStyleCnt="0"/>
      <dgm:spPr/>
    </dgm:pt>
    <dgm:pt modelId="{9B267063-7760-46D1-B2DF-EC2DEADA2A4D}" type="pres">
      <dgm:prSet presAssocID="{9E938FEF-3D78-4114-BEEF-9B20F387C5C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8E7F37C-EDC7-4589-8C42-1D9D8CD4CBD0}" type="pres">
      <dgm:prSet presAssocID="{9E938FEF-3D78-4114-BEEF-9B20F387C5C6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4965A85F-0E7A-4A29-B2D4-63BF6FB73DF2}" type="pres">
      <dgm:prSet presAssocID="{9E938FEF-3D78-4114-BEEF-9B20F387C5C6}" presName="dummy2a" presStyleCnt="0"/>
      <dgm:spPr/>
    </dgm:pt>
    <dgm:pt modelId="{C31F4939-2C2D-4529-9C07-4405D124EF11}" type="pres">
      <dgm:prSet presAssocID="{9E938FEF-3D78-4114-BEEF-9B20F387C5C6}" presName="dummy2b" presStyleCnt="0"/>
      <dgm:spPr/>
    </dgm:pt>
    <dgm:pt modelId="{D40FB8F6-95B5-42D5-8F44-EFC936639AF4}" type="pres">
      <dgm:prSet presAssocID="{9E938FEF-3D78-4114-BEEF-9B20F387C5C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54E496-0D73-4FC7-82A3-1E6277826E8F}" type="pres">
      <dgm:prSet presAssocID="{9E938FEF-3D78-4114-BEEF-9B20F387C5C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A22D1386-758E-476E-990B-905602947F4B}" type="pres">
      <dgm:prSet presAssocID="{9E938FEF-3D78-4114-BEEF-9B20F387C5C6}" presName="dummy3a" presStyleCnt="0"/>
      <dgm:spPr/>
    </dgm:pt>
    <dgm:pt modelId="{4243370C-CEA9-4C97-A6E2-573ED8F497D5}" type="pres">
      <dgm:prSet presAssocID="{9E938FEF-3D78-4114-BEEF-9B20F387C5C6}" presName="dummy3b" presStyleCnt="0"/>
      <dgm:spPr/>
    </dgm:pt>
    <dgm:pt modelId="{F558A3C3-1ED8-427F-B97D-72182655DB01}" type="pres">
      <dgm:prSet presAssocID="{9E938FEF-3D78-4114-BEEF-9B20F387C5C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5B021F-0C08-401E-A8AE-6850A25F3900}" type="pres">
      <dgm:prSet presAssocID="{B1641928-37B4-4912-8589-A3737EC3EC75}" presName="arrowWedge1" presStyleLbl="fgSibTrans2D1" presStyleIdx="0" presStyleCnt="3"/>
      <dgm:spPr/>
    </dgm:pt>
    <dgm:pt modelId="{AD4FD7ED-9010-452A-A642-F146AA787783}" type="pres">
      <dgm:prSet presAssocID="{463E42C2-41FC-4FB4-92AD-79759A959AD5}" presName="arrowWedge2" presStyleLbl="fgSibTrans2D1" presStyleIdx="1" presStyleCnt="3"/>
      <dgm:spPr/>
    </dgm:pt>
    <dgm:pt modelId="{0DCEE6AB-52C7-48FC-883F-41381AB3F993}" type="pres">
      <dgm:prSet presAssocID="{E958BE92-21E3-44ED-B798-292CDD6F2759}" presName="arrowWedge3" presStyleLbl="fgSibTrans2D1" presStyleIdx="2" presStyleCnt="3"/>
      <dgm:spPr/>
    </dgm:pt>
  </dgm:ptLst>
  <dgm:cxnLst>
    <dgm:cxn modelId="{F7595A7B-B1E2-41F8-8C6F-AD8F1CF133D7}" type="presOf" srcId="{83560E82-3F41-4F61-B8EC-8F7FA71D31B6}" destId="{F558A3C3-1ED8-427F-B97D-72182655DB01}" srcOrd="1" destOrd="0" presId="urn:microsoft.com/office/officeart/2005/8/layout/cycle8"/>
    <dgm:cxn modelId="{251CA631-E698-4F26-B77C-97552D814078}" srcId="{9E938FEF-3D78-4114-BEEF-9B20F387C5C6}" destId="{83560E82-3F41-4F61-B8EC-8F7FA71D31B6}" srcOrd="2" destOrd="0" parTransId="{0264A1AC-DF2E-44EF-92D8-1317194AEB25}" sibTransId="{E958BE92-21E3-44ED-B798-292CDD6F2759}"/>
    <dgm:cxn modelId="{DF757B6B-4DD7-487D-AC09-93D31751704C}" type="presOf" srcId="{AB32EC07-D52E-48A4-B5D9-23F3658E95B0}" destId="{D40FB8F6-95B5-42D5-8F44-EFC936639AF4}" srcOrd="1" destOrd="0" presId="urn:microsoft.com/office/officeart/2005/8/layout/cycle8"/>
    <dgm:cxn modelId="{38DFE849-70B5-4065-9CB3-02F3679EB503}" type="presOf" srcId="{83560E82-3F41-4F61-B8EC-8F7FA71D31B6}" destId="{EE54E496-0D73-4FC7-82A3-1E6277826E8F}" srcOrd="0" destOrd="0" presId="urn:microsoft.com/office/officeart/2005/8/layout/cycle8"/>
    <dgm:cxn modelId="{529FD754-63F6-4596-984A-A030755D1690}" srcId="{9E938FEF-3D78-4114-BEEF-9B20F387C5C6}" destId="{CD9875CB-5A81-46B3-87CE-7421AB22E7C5}" srcOrd="0" destOrd="0" parTransId="{83606AD1-658C-4ADA-B94F-3754EC3B42F3}" sibTransId="{B1641928-37B4-4912-8589-A3737EC3EC75}"/>
    <dgm:cxn modelId="{232B1FC4-3593-485F-91DD-311B50FEF1DC}" srcId="{9E938FEF-3D78-4114-BEEF-9B20F387C5C6}" destId="{AB32EC07-D52E-48A4-B5D9-23F3658E95B0}" srcOrd="1" destOrd="0" parTransId="{8DBB4DB4-FE03-4E4F-8532-B90E5DDE9643}" sibTransId="{463E42C2-41FC-4FB4-92AD-79759A959AD5}"/>
    <dgm:cxn modelId="{178DC830-A32E-40DB-BE9C-C0B8B77B7BFF}" type="presOf" srcId="{AB32EC07-D52E-48A4-B5D9-23F3658E95B0}" destId="{08E7F37C-EDC7-4589-8C42-1D9D8CD4CBD0}" srcOrd="0" destOrd="0" presId="urn:microsoft.com/office/officeart/2005/8/layout/cycle8"/>
    <dgm:cxn modelId="{B62AB964-4BA4-4E07-9026-E06D74127513}" type="presOf" srcId="{9E938FEF-3D78-4114-BEEF-9B20F387C5C6}" destId="{34922D05-E2E3-415F-B3D7-A5A371B90BA8}" srcOrd="0" destOrd="0" presId="urn:microsoft.com/office/officeart/2005/8/layout/cycle8"/>
    <dgm:cxn modelId="{8E2A0292-2DDB-48DD-B28D-71F59EB349B8}" type="presOf" srcId="{CD9875CB-5A81-46B3-87CE-7421AB22E7C5}" destId="{9B267063-7760-46D1-B2DF-EC2DEADA2A4D}" srcOrd="1" destOrd="0" presId="urn:microsoft.com/office/officeart/2005/8/layout/cycle8"/>
    <dgm:cxn modelId="{83449019-5733-4B6C-BA1D-559BB113088A}" type="presOf" srcId="{CD9875CB-5A81-46B3-87CE-7421AB22E7C5}" destId="{4DC48887-DDD6-4A76-B8AB-8AFFC11B1C47}" srcOrd="0" destOrd="0" presId="urn:microsoft.com/office/officeart/2005/8/layout/cycle8"/>
    <dgm:cxn modelId="{65385C1D-1EB7-4226-9C98-124B95B24760}" type="presParOf" srcId="{34922D05-E2E3-415F-B3D7-A5A371B90BA8}" destId="{4DC48887-DDD6-4A76-B8AB-8AFFC11B1C47}" srcOrd="0" destOrd="0" presId="urn:microsoft.com/office/officeart/2005/8/layout/cycle8"/>
    <dgm:cxn modelId="{41DDA285-6AB8-47C5-8D47-F55D4AC9FED9}" type="presParOf" srcId="{34922D05-E2E3-415F-B3D7-A5A371B90BA8}" destId="{81379290-6E65-4A16-889E-24466AD51BDA}" srcOrd="1" destOrd="0" presId="urn:microsoft.com/office/officeart/2005/8/layout/cycle8"/>
    <dgm:cxn modelId="{A15F0A00-094F-49F6-B50D-F1B150C9FAFC}" type="presParOf" srcId="{34922D05-E2E3-415F-B3D7-A5A371B90BA8}" destId="{272F8DB6-82CB-4D5A-8A14-E18408D6BCC5}" srcOrd="2" destOrd="0" presId="urn:microsoft.com/office/officeart/2005/8/layout/cycle8"/>
    <dgm:cxn modelId="{970DF3FE-E2F4-4FB7-B8D2-D5C23C5C6929}" type="presParOf" srcId="{34922D05-E2E3-415F-B3D7-A5A371B90BA8}" destId="{9B267063-7760-46D1-B2DF-EC2DEADA2A4D}" srcOrd="3" destOrd="0" presId="urn:microsoft.com/office/officeart/2005/8/layout/cycle8"/>
    <dgm:cxn modelId="{B1311A22-8357-4E3C-B916-CCF4D0E2F1C3}" type="presParOf" srcId="{34922D05-E2E3-415F-B3D7-A5A371B90BA8}" destId="{08E7F37C-EDC7-4589-8C42-1D9D8CD4CBD0}" srcOrd="4" destOrd="0" presId="urn:microsoft.com/office/officeart/2005/8/layout/cycle8"/>
    <dgm:cxn modelId="{CEFA24FE-7F77-4D01-B636-ACF4B8EF608A}" type="presParOf" srcId="{34922D05-E2E3-415F-B3D7-A5A371B90BA8}" destId="{4965A85F-0E7A-4A29-B2D4-63BF6FB73DF2}" srcOrd="5" destOrd="0" presId="urn:microsoft.com/office/officeart/2005/8/layout/cycle8"/>
    <dgm:cxn modelId="{4896C1CC-CF28-4FE1-893E-65CA0146E13E}" type="presParOf" srcId="{34922D05-E2E3-415F-B3D7-A5A371B90BA8}" destId="{C31F4939-2C2D-4529-9C07-4405D124EF11}" srcOrd="6" destOrd="0" presId="urn:microsoft.com/office/officeart/2005/8/layout/cycle8"/>
    <dgm:cxn modelId="{2B299751-8AAD-4406-B04F-EEA4FE5B186F}" type="presParOf" srcId="{34922D05-E2E3-415F-B3D7-A5A371B90BA8}" destId="{D40FB8F6-95B5-42D5-8F44-EFC936639AF4}" srcOrd="7" destOrd="0" presId="urn:microsoft.com/office/officeart/2005/8/layout/cycle8"/>
    <dgm:cxn modelId="{744FE603-6AF4-4F63-BD9D-00969AA0F9DB}" type="presParOf" srcId="{34922D05-E2E3-415F-B3D7-A5A371B90BA8}" destId="{EE54E496-0D73-4FC7-82A3-1E6277826E8F}" srcOrd="8" destOrd="0" presId="urn:microsoft.com/office/officeart/2005/8/layout/cycle8"/>
    <dgm:cxn modelId="{8A38D64A-C179-49E4-BA77-ECC1C381BA75}" type="presParOf" srcId="{34922D05-E2E3-415F-B3D7-A5A371B90BA8}" destId="{A22D1386-758E-476E-990B-905602947F4B}" srcOrd="9" destOrd="0" presId="urn:microsoft.com/office/officeart/2005/8/layout/cycle8"/>
    <dgm:cxn modelId="{DC90E47F-466C-4B22-B851-760B20792441}" type="presParOf" srcId="{34922D05-E2E3-415F-B3D7-A5A371B90BA8}" destId="{4243370C-CEA9-4C97-A6E2-573ED8F497D5}" srcOrd="10" destOrd="0" presId="urn:microsoft.com/office/officeart/2005/8/layout/cycle8"/>
    <dgm:cxn modelId="{4C913FAE-7009-444A-BEED-5621B3EE7C25}" type="presParOf" srcId="{34922D05-E2E3-415F-B3D7-A5A371B90BA8}" destId="{F558A3C3-1ED8-427F-B97D-72182655DB01}" srcOrd="11" destOrd="0" presId="urn:microsoft.com/office/officeart/2005/8/layout/cycle8"/>
    <dgm:cxn modelId="{EC9E9EF3-E4E1-43DD-A0E3-1A90A4D9E68C}" type="presParOf" srcId="{34922D05-E2E3-415F-B3D7-A5A371B90BA8}" destId="{075B021F-0C08-401E-A8AE-6850A25F3900}" srcOrd="12" destOrd="0" presId="urn:microsoft.com/office/officeart/2005/8/layout/cycle8"/>
    <dgm:cxn modelId="{863D0A54-D3B0-4A52-BD7A-DE6D13A7F3DD}" type="presParOf" srcId="{34922D05-E2E3-415F-B3D7-A5A371B90BA8}" destId="{AD4FD7ED-9010-452A-A642-F146AA787783}" srcOrd="13" destOrd="0" presId="urn:microsoft.com/office/officeart/2005/8/layout/cycle8"/>
    <dgm:cxn modelId="{4C69127C-41D7-4C5F-B5F1-DF91E638E6E3}" type="presParOf" srcId="{34922D05-E2E3-415F-B3D7-A5A371B90BA8}" destId="{0DCEE6AB-52C7-48FC-883F-41381AB3F993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938FEF-3D78-4114-BEEF-9B20F387C5C6}" type="doc">
      <dgm:prSet loTypeId="urn:microsoft.com/office/officeart/2005/8/layout/cycle8" loCatId="cycle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CD9875CB-5A81-46B3-87CE-7421AB22E7C5}">
      <dgm:prSet phldrT="[文字]"/>
      <dgm:spPr>
        <a:solidFill>
          <a:srgbClr val="FFCC00"/>
        </a:solidFill>
      </dgm:spPr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b="1" dirty="0">
            <a:solidFill>
              <a:schemeClr val="bg1"/>
            </a:solidFill>
          </a:endParaRPr>
        </a:p>
      </dgm:t>
    </dgm:pt>
    <dgm:pt modelId="{83606AD1-658C-4ADA-B94F-3754EC3B42F3}" type="parTrans" cxnId="{529FD754-63F6-4596-984A-A030755D1690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B1641928-37B4-4912-8589-A3737EC3EC75}" type="sibTrans" cxnId="{529FD754-63F6-4596-984A-A030755D1690}">
      <dgm:prSet/>
      <dgm:spPr/>
      <dgm:t>
        <a:bodyPr/>
        <a:lstStyle/>
        <a:p>
          <a:endParaRPr lang="zh-TW" altLang="en-US"/>
        </a:p>
      </dgm:t>
    </dgm:pt>
    <dgm:pt modelId="{83560E82-3F41-4F61-B8EC-8F7FA71D31B6}">
      <dgm:prSet phldrT="[文字]"/>
      <dgm:spPr/>
      <dgm:t>
        <a:bodyPr/>
        <a:lstStyle/>
        <a:p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b="1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chemeClr val="bg1"/>
              </a:solidFill>
            </a:rPr>
            <a:t>Database</a:t>
          </a:r>
          <a:endParaRPr lang="zh-TW" altLang="en-US" b="1" dirty="0">
            <a:solidFill>
              <a:schemeClr val="bg1"/>
            </a:solidFill>
          </a:endParaRPr>
        </a:p>
      </dgm:t>
    </dgm:pt>
    <dgm:pt modelId="{E958BE92-21E3-44ED-B798-292CDD6F2759}" type="sib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0264A1AC-DF2E-44EF-92D8-1317194AEB25}" type="parTrans" cxnId="{251CA631-E698-4F26-B77C-97552D814078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AB32EC07-D52E-48A4-B5D9-23F3658E95B0}">
      <dgm:prSet phldrT="[文字]"/>
      <dgm:spPr/>
      <dgm:t>
        <a:bodyPr/>
        <a:lstStyle/>
        <a:p>
          <a:pPr rtl="0"/>
          <a:r>
            <a:rPr lang="zh-CN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b="1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b="1" dirty="0">
            <a:solidFill>
              <a:schemeClr val="bg1"/>
            </a:solidFill>
          </a:endParaRPr>
        </a:p>
      </dgm:t>
    </dgm:pt>
    <dgm:pt modelId="{463E42C2-41FC-4FB4-92AD-79759A959AD5}" type="sib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8DBB4DB4-FE03-4E4F-8532-B90E5DDE9643}" type="parTrans" cxnId="{232B1FC4-3593-485F-91DD-311B50FEF1DC}">
      <dgm:prSet/>
      <dgm:spPr/>
      <dgm:t>
        <a:bodyPr/>
        <a:lstStyle/>
        <a:p>
          <a:endParaRPr lang="zh-TW" altLang="en-US" b="1">
            <a:solidFill>
              <a:schemeClr val="bg1"/>
            </a:solidFill>
          </a:endParaRPr>
        </a:p>
      </dgm:t>
    </dgm:pt>
    <dgm:pt modelId="{34922D05-E2E3-415F-B3D7-A5A371B90BA8}" type="pres">
      <dgm:prSet presAssocID="{9E938FEF-3D78-4114-BEEF-9B20F387C5C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4DC48887-DDD6-4A76-B8AB-8AFFC11B1C47}" type="pres">
      <dgm:prSet presAssocID="{9E938FEF-3D78-4114-BEEF-9B20F387C5C6}" presName="wedge1" presStyleLbl="node1" presStyleIdx="0" presStyleCnt="3"/>
      <dgm:spPr/>
      <dgm:t>
        <a:bodyPr/>
        <a:lstStyle/>
        <a:p>
          <a:endParaRPr lang="zh-TW" altLang="en-US"/>
        </a:p>
      </dgm:t>
    </dgm:pt>
    <dgm:pt modelId="{81379290-6E65-4A16-889E-24466AD51BDA}" type="pres">
      <dgm:prSet presAssocID="{9E938FEF-3D78-4114-BEEF-9B20F387C5C6}" presName="dummy1a" presStyleCnt="0"/>
      <dgm:spPr/>
    </dgm:pt>
    <dgm:pt modelId="{272F8DB6-82CB-4D5A-8A14-E18408D6BCC5}" type="pres">
      <dgm:prSet presAssocID="{9E938FEF-3D78-4114-BEEF-9B20F387C5C6}" presName="dummy1b" presStyleCnt="0"/>
      <dgm:spPr/>
    </dgm:pt>
    <dgm:pt modelId="{9B267063-7760-46D1-B2DF-EC2DEADA2A4D}" type="pres">
      <dgm:prSet presAssocID="{9E938FEF-3D78-4114-BEEF-9B20F387C5C6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8E7F37C-EDC7-4589-8C42-1D9D8CD4CBD0}" type="pres">
      <dgm:prSet presAssocID="{9E938FEF-3D78-4114-BEEF-9B20F387C5C6}" presName="wedge2" presStyleLbl="node1" presStyleIdx="1" presStyleCnt="3"/>
      <dgm:spPr/>
      <dgm:t>
        <a:bodyPr/>
        <a:lstStyle/>
        <a:p>
          <a:endParaRPr lang="zh-TW" altLang="en-US"/>
        </a:p>
      </dgm:t>
    </dgm:pt>
    <dgm:pt modelId="{4965A85F-0E7A-4A29-B2D4-63BF6FB73DF2}" type="pres">
      <dgm:prSet presAssocID="{9E938FEF-3D78-4114-BEEF-9B20F387C5C6}" presName="dummy2a" presStyleCnt="0"/>
      <dgm:spPr/>
    </dgm:pt>
    <dgm:pt modelId="{C31F4939-2C2D-4529-9C07-4405D124EF11}" type="pres">
      <dgm:prSet presAssocID="{9E938FEF-3D78-4114-BEEF-9B20F387C5C6}" presName="dummy2b" presStyleCnt="0"/>
      <dgm:spPr/>
    </dgm:pt>
    <dgm:pt modelId="{D40FB8F6-95B5-42D5-8F44-EFC936639AF4}" type="pres">
      <dgm:prSet presAssocID="{9E938FEF-3D78-4114-BEEF-9B20F387C5C6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E54E496-0D73-4FC7-82A3-1E6277826E8F}" type="pres">
      <dgm:prSet presAssocID="{9E938FEF-3D78-4114-BEEF-9B20F387C5C6}" presName="wedge3" presStyleLbl="node1" presStyleIdx="2" presStyleCnt="3"/>
      <dgm:spPr/>
      <dgm:t>
        <a:bodyPr/>
        <a:lstStyle/>
        <a:p>
          <a:endParaRPr lang="zh-TW" altLang="en-US"/>
        </a:p>
      </dgm:t>
    </dgm:pt>
    <dgm:pt modelId="{A22D1386-758E-476E-990B-905602947F4B}" type="pres">
      <dgm:prSet presAssocID="{9E938FEF-3D78-4114-BEEF-9B20F387C5C6}" presName="dummy3a" presStyleCnt="0"/>
      <dgm:spPr/>
    </dgm:pt>
    <dgm:pt modelId="{4243370C-CEA9-4C97-A6E2-573ED8F497D5}" type="pres">
      <dgm:prSet presAssocID="{9E938FEF-3D78-4114-BEEF-9B20F387C5C6}" presName="dummy3b" presStyleCnt="0"/>
      <dgm:spPr/>
    </dgm:pt>
    <dgm:pt modelId="{F558A3C3-1ED8-427F-B97D-72182655DB01}" type="pres">
      <dgm:prSet presAssocID="{9E938FEF-3D78-4114-BEEF-9B20F387C5C6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75B021F-0C08-401E-A8AE-6850A25F3900}" type="pres">
      <dgm:prSet presAssocID="{B1641928-37B4-4912-8589-A3737EC3EC75}" presName="arrowWedge1" presStyleLbl="fgSibTrans2D1" presStyleIdx="0" presStyleCnt="3"/>
      <dgm:spPr/>
    </dgm:pt>
    <dgm:pt modelId="{AD4FD7ED-9010-452A-A642-F146AA787783}" type="pres">
      <dgm:prSet presAssocID="{463E42C2-41FC-4FB4-92AD-79759A959AD5}" presName="arrowWedge2" presStyleLbl="fgSibTrans2D1" presStyleIdx="1" presStyleCnt="3"/>
      <dgm:spPr/>
    </dgm:pt>
    <dgm:pt modelId="{0DCEE6AB-52C7-48FC-883F-41381AB3F993}" type="pres">
      <dgm:prSet presAssocID="{E958BE92-21E3-44ED-B798-292CDD6F2759}" presName="arrowWedge3" presStyleLbl="fgSibTrans2D1" presStyleIdx="2" presStyleCnt="3"/>
      <dgm:spPr/>
    </dgm:pt>
  </dgm:ptLst>
  <dgm:cxnLst>
    <dgm:cxn modelId="{251CA631-E698-4F26-B77C-97552D814078}" srcId="{9E938FEF-3D78-4114-BEEF-9B20F387C5C6}" destId="{83560E82-3F41-4F61-B8EC-8F7FA71D31B6}" srcOrd="2" destOrd="0" parTransId="{0264A1AC-DF2E-44EF-92D8-1317194AEB25}" sibTransId="{E958BE92-21E3-44ED-B798-292CDD6F2759}"/>
    <dgm:cxn modelId="{32E0A8C1-6D2B-45C2-9B8F-A4A64C4A418A}" type="presOf" srcId="{CD9875CB-5A81-46B3-87CE-7421AB22E7C5}" destId="{4DC48887-DDD6-4A76-B8AB-8AFFC11B1C47}" srcOrd="0" destOrd="0" presId="urn:microsoft.com/office/officeart/2005/8/layout/cycle8"/>
    <dgm:cxn modelId="{7AE836FD-D29F-4188-A8D0-2358CF0F847E}" type="presOf" srcId="{9E938FEF-3D78-4114-BEEF-9B20F387C5C6}" destId="{34922D05-E2E3-415F-B3D7-A5A371B90BA8}" srcOrd="0" destOrd="0" presId="urn:microsoft.com/office/officeart/2005/8/layout/cycle8"/>
    <dgm:cxn modelId="{23795167-23C5-41E5-B4D7-CD9FEA02CB91}" type="presOf" srcId="{AB32EC07-D52E-48A4-B5D9-23F3658E95B0}" destId="{08E7F37C-EDC7-4589-8C42-1D9D8CD4CBD0}" srcOrd="0" destOrd="0" presId="urn:microsoft.com/office/officeart/2005/8/layout/cycle8"/>
    <dgm:cxn modelId="{529FD754-63F6-4596-984A-A030755D1690}" srcId="{9E938FEF-3D78-4114-BEEF-9B20F387C5C6}" destId="{CD9875CB-5A81-46B3-87CE-7421AB22E7C5}" srcOrd="0" destOrd="0" parTransId="{83606AD1-658C-4ADA-B94F-3754EC3B42F3}" sibTransId="{B1641928-37B4-4912-8589-A3737EC3EC75}"/>
    <dgm:cxn modelId="{1C3C285A-0DCF-4E25-8BE8-09CD5DDFEC4B}" type="presOf" srcId="{CD9875CB-5A81-46B3-87CE-7421AB22E7C5}" destId="{9B267063-7760-46D1-B2DF-EC2DEADA2A4D}" srcOrd="1" destOrd="0" presId="urn:microsoft.com/office/officeart/2005/8/layout/cycle8"/>
    <dgm:cxn modelId="{232B1FC4-3593-485F-91DD-311B50FEF1DC}" srcId="{9E938FEF-3D78-4114-BEEF-9B20F387C5C6}" destId="{AB32EC07-D52E-48A4-B5D9-23F3658E95B0}" srcOrd="1" destOrd="0" parTransId="{8DBB4DB4-FE03-4E4F-8532-B90E5DDE9643}" sibTransId="{463E42C2-41FC-4FB4-92AD-79759A959AD5}"/>
    <dgm:cxn modelId="{0AEFB2C4-7C6E-4388-AA28-3E347657B535}" type="presOf" srcId="{83560E82-3F41-4F61-B8EC-8F7FA71D31B6}" destId="{EE54E496-0D73-4FC7-82A3-1E6277826E8F}" srcOrd="0" destOrd="0" presId="urn:microsoft.com/office/officeart/2005/8/layout/cycle8"/>
    <dgm:cxn modelId="{063BB449-7DB7-43F7-B68C-76C626598E55}" type="presOf" srcId="{AB32EC07-D52E-48A4-B5D9-23F3658E95B0}" destId="{D40FB8F6-95B5-42D5-8F44-EFC936639AF4}" srcOrd="1" destOrd="0" presId="urn:microsoft.com/office/officeart/2005/8/layout/cycle8"/>
    <dgm:cxn modelId="{CEDF912F-16CD-4825-A4A9-66F690D0ABE9}" type="presOf" srcId="{83560E82-3F41-4F61-B8EC-8F7FA71D31B6}" destId="{F558A3C3-1ED8-427F-B97D-72182655DB01}" srcOrd="1" destOrd="0" presId="urn:microsoft.com/office/officeart/2005/8/layout/cycle8"/>
    <dgm:cxn modelId="{27E9417C-6D7B-4DBD-A4B1-62FBB08B139B}" type="presParOf" srcId="{34922D05-E2E3-415F-B3D7-A5A371B90BA8}" destId="{4DC48887-DDD6-4A76-B8AB-8AFFC11B1C47}" srcOrd="0" destOrd="0" presId="urn:microsoft.com/office/officeart/2005/8/layout/cycle8"/>
    <dgm:cxn modelId="{6323E742-8A8D-489A-A8A9-7FEB155F58F1}" type="presParOf" srcId="{34922D05-E2E3-415F-B3D7-A5A371B90BA8}" destId="{81379290-6E65-4A16-889E-24466AD51BDA}" srcOrd="1" destOrd="0" presId="urn:microsoft.com/office/officeart/2005/8/layout/cycle8"/>
    <dgm:cxn modelId="{8C9039DB-EB78-4802-BB15-09021443642B}" type="presParOf" srcId="{34922D05-E2E3-415F-B3D7-A5A371B90BA8}" destId="{272F8DB6-82CB-4D5A-8A14-E18408D6BCC5}" srcOrd="2" destOrd="0" presId="urn:microsoft.com/office/officeart/2005/8/layout/cycle8"/>
    <dgm:cxn modelId="{2DDB0849-7DD5-4182-820B-779EAD92F686}" type="presParOf" srcId="{34922D05-E2E3-415F-B3D7-A5A371B90BA8}" destId="{9B267063-7760-46D1-B2DF-EC2DEADA2A4D}" srcOrd="3" destOrd="0" presId="urn:microsoft.com/office/officeart/2005/8/layout/cycle8"/>
    <dgm:cxn modelId="{B4CBC2D2-EFCB-4466-9CDC-3009C8C3CAE3}" type="presParOf" srcId="{34922D05-E2E3-415F-B3D7-A5A371B90BA8}" destId="{08E7F37C-EDC7-4589-8C42-1D9D8CD4CBD0}" srcOrd="4" destOrd="0" presId="urn:microsoft.com/office/officeart/2005/8/layout/cycle8"/>
    <dgm:cxn modelId="{47072F4A-8D04-425B-B724-4CEAE46B47AA}" type="presParOf" srcId="{34922D05-E2E3-415F-B3D7-A5A371B90BA8}" destId="{4965A85F-0E7A-4A29-B2D4-63BF6FB73DF2}" srcOrd="5" destOrd="0" presId="urn:microsoft.com/office/officeart/2005/8/layout/cycle8"/>
    <dgm:cxn modelId="{3B690F8E-8A88-4864-A02A-759898C42667}" type="presParOf" srcId="{34922D05-E2E3-415F-B3D7-A5A371B90BA8}" destId="{C31F4939-2C2D-4529-9C07-4405D124EF11}" srcOrd="6" destOrd="0" presId="urn:microsoft.com/office/officeart/2005/8/layout/cycle8"/>
    <dgm:cxn modelId="{6C3A6E99-7BBD-4440-AA0C-EB5C61811077}" type="presParOf" srcId="{34922D05-E2E3-415F-B3D7-A5A371B90BA8}" destId="{D40FB8F6-95B5-42D5-8F44-EFC936639AF4}" srcOrd="7" destOrd="0" presId="urn:microsoft.com/office/officeart/2005/8/layout/cycle8"/>
    <dgm:cxn modelId="{B01DC5A0-04D8-47F8-A38F-AC4CA7885AA4}" type="presParOf" srcId="{34922D05-E2E3-415F-B3D7-A5A371B90BA8}" destId="{EE54E496-0D73-4FC7-82A3-1E6277826E8F}" srcOrd="8" destOrd="0" presId="urn:microsoft.com/office/officeart/2005/8/layout/cycle8"/>
    <dgm:cxn modelId="{82DA7904-C01B-4304-81A9-4B8251F09C6A}" type="presParOf" srcId="{34922D05-E2E3-415F-B3D7-A5A371B90BA8}" destId="{A22D1386-758E-476E-990B-905602947F4B}" srcOrd="9" destOrd="0" presId="urn:microsoft.com/office/officeart/2005/8/layout/cycle8"/>
    <dgm:cxn modelId="{4181B638-FC1D-4AF0-A793-F557A469A14F}" type="presParOf" srcId="{34922D05-E2E3-415F-B3D7-A5A371B90BA8}" destId="{4243370C-CEA9-4C97-A6E2-573ED8F497D5}" srcOrd="10" destOrd="0" presId="urn:microsoft.com/office/officeart/2005/8/layout/cycle8"/>
    <dgm:cxn modelId="{6CB379ED-C7D5-40C9-BDC2-3B4266C3DC6B}" type="presParOf" srcId="{34922D05-E2E3-415F-B3D7-A5A371B90BA8}" destId="{F558A3C3-1ED8-427F-B97D-72182655DB01}" srcOrd="11" destOrd="0" presId="urn:microsoft.com/office/officeart/2005/8/layout/cycle8"/>
    <dgm:cxn modelId="{48D142EC-905C-45F2-95AB-FA918A6A62B2}" type="presParOf" srcId="{34922D05-E2E3-415F-B3D7-A5A371B90BA8}" destId="{075B021F-0C08-401E-A8AE-6850A25F3900}" srcOrd="12" destOrd="0" presId="urn:microsoft.com/office/officeart/2005/8/layout/cycle8"/>
    <dgm:cxn modelId="{EDBA7A58-41EC-427D-B1DC-E9C4BD61C176}" type="presParOf" srcId="{34922D05-E2E3-415F-B3D7-A5A371B90BA8}" destId="{AD4FD7ED-9010-452A-A642-F146AA787783}" srcOrd="13" destOrd="0" presId="urn:microsoft.com/office/officeart/2005/8/layout/cycle8"/>
    <dgm:cxn modelId="{38198E69-E5A1-4BB9-BECC-92FC24AC49E9}" type="presParOf" srcId="{34922D05-E2E3-415F-B3D7-A5A371B90BA8}" destId="{0DCEE6AB-52C7-48FC-883F-41381AB3F993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96D484-02ED-4430-AFB3-B0799F8DCEAC}" type="doc">
      <dgm:prSet loTypeId="urn:microsoft.com/office/officeart/2005/8/layout/cycle4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6C18F0E7-049D-4348-8069-4E306057FD42}">
      <dgm:prSet phldrT="[文字]"/>
      <dgm:spPr>
        <a:solidFill>
          <a:srgbClr val="FFC000"/>
        </a:solidFill>
      </dgm:spPr>
      <dgm:t>
        <a:bodyPr/>
        <a:lstStyle/>
        <a:p>
          <a:r>
            <a:rPr lang="zh-TW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資料庫管理人員</a:t>
          </a:r>
          <a:endParaRPr lang="zh-TW" altLang="en-US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A9AA531A-51DD-4F4D-AD09-4C9881E889F5}" type="parTrans" cxnId="{0169B58B-7B22-4AAA-991C-209401EDDF82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3ED4C690-0303-4602-A930-115C4B7864D1}" type="sibTrans" cxnId="{0169B58B-7B22-4AAA-991C-209401EDDF82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287091B2-BC13-4F99-A309-CE62B9E40EBE}">
      <dgm:prSet phldrT="[文字]" custT="1"/>
      <dgm:spPr/>
      <dgm:t>
        <a:bodyPr/>
        <a:lstStyle/>
        <a:p>
          <a:r>
            <a:rPr lang="zh-TW" altLang="en-US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負責資料庫規劃、管理、資料備援、效能調校及安全管理等工作</a:t>
          </a:r>
          <a:endParaRPr lang="zh-TW" altLang="en-US" sz="1500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5C398D8F-9091-4E1E-A728-DBF3235C037E}" type="parTrans" cxnId="{3FBCD0CC-5BF7-40DE-9797-0DE8B97107FB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6F3A68EA-904A-4369-BB25-FB853AF646E5}" type="sibTrans" cxnId="{3FBCD0CC-5BF7-40DE-9797-0DE8B97107FB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D34AC9D5-59F8-4666-8658-2058DDB53FD0}">
      <dgm:prSet phldrT="[文字]"/>
      <dgm:spPr>
        <a:solidFill>
          <a:srgbClr val="00B050"/>
        </a:solidFill>
      </dgm:spPr>
      <dgm:t>
        <a:bodyPr/>
        <a:lstStyle/>
        <a:p>
          <a:r>
            <a:rPr lang="zh-TW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程式設計師</a:t>
          </a:r>
          <a:r>
            <a:rPr lang="en-US" altLang="zh-TW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/</a:t>
          </a:r>
          <a:r>
            <a:rPr lang="zh-TW" altLang="en-US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工程師</a:t>
          </a:r>
          <a:endParaRPr lang="zh-TW" altLang="en-US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BF7249AE-45C6-4B91-B3C4-FFD9484414B7}" type="parTrans" cxnId="{9A902B2F-237E-43B7-9A6D-23BE162FA6B0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A9ADC3B7-6C4A-4144-A6DE-F87405E76F93}" type="sibTrans" cxnId="{9A902B2F-237E-43B7-9A6D-23BE162FA6B0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276AB3E5-2B90-4303-BD91-C405CB9C41D6}">
      <dgm:prSet phldrT="[文字]" custT="1"/>
      <dgm:spPr/>
      <dgm:t>
        <a:bodyPr/>
        <a:lstStyle/>
        <a:p>
          <a:r>
            <a:rPr lang="zh-TW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負責</a:t>
          </a:r>
          <a:r>
            <a:rPr lang="en-US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MIS</a:t>
          </a:r>
          <a:r>
            <a:rPr lang="zh-TW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系統的運作</a:t>
          </a:r>
          <a:r>
            <a:rPr lang="zh-TW" altLang="en-US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，</a:t>
          </a:r>
          <a:r>
            <a:rPr lang="zh-TW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維護公司的系統架構、網路架構、防毒措施等</a:t>
          </a:r>
          <a:endParaRPr lang="zh-TW" altLang="en-US" sz="1500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DFCB9CB3-756C-4534-8E08-9EA0EA84656B}" type="parTrans" cxnId="{F86138C4-0D0D-4647-8662-1E13B90BDDC8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0CA51D18-4362-48EF-A3D0-61F7BBCA240C}" type="sibTrans" cxnId="{F86138C4-0D0D-4647-8662-1E13B90BDDC8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A8AA9245-A57B-41A3-9F8C-A0C0B95DE691}">
      <dgm:prSet phldrT="[文字]"/>
      <dgm:spPr>
        <a:solidFill>
          <a:srgbClr val="FFC000"/>
        </a:solidFill>
      </dgm:spPr>
      <dgm:t>
        <a:bodyPr/>
        <a:lstStyle/>
        <a:p>
          <a:r>
            <a:rPr lang="zh-TW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網路管理工程師</a:t>
          </a:r>
          <a:endParaRPr lang="zh-TW" altLang="en-US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689D116F-1237-4768-822A-C8A3C064E808}" type="parTrans" cxnId="{5927B7AF-0919-4E03-A7D2-4B4CE3B5951C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4994E632-3B26-4DA8-9FF3-5A7B4539F371}" type="sibTrans" cxnId="{5927B7AF-0919-4E03-A7D2-4B4CE3B5951C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A554BBA5-540F-4AC1-BE28-5FA2CBFA732A}">
      <dgm:prSet phldrT="[文字]" custT="1"/>
      <dgm:spPr/>
      <dgm:t>
        <a:bodyPr/>
        <a:lstStyle/>
        <a:p>
          <a:r>
            <a:rPr lang="zh-TW" altLang="en-US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分析、設計、測試以及維護公司企業網路系統</a:t>
          </a:r>
          <a:endParaRPr lang="zh-TW" altLang="en-US" sz="1500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C908FF2E-D203-4143-930D-EEBBBA4F0632}" type="parTrans" cxnId="{52FB005B-9879-4E3F-9830-FD8AA07DEE17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FBF91447-97C6-45B7-A13B-4AF372BA3BAB}" type="sibTrans" cxnId="{52FB005B-9879-4E3F-9830-FD8AA07DEE17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191AABB0-29D4-4EB7-9309-8DB3D6E64534}">
      <dgm:prSet phldrT="[文字]"/>
      <dgm:spPr>
        <a:solidFill>
          <a:srgbClr val="00B050"/>
        </a:solidFill>
      </dgm:spPr>
      <dgm:t>
        <a:bodyPr/>
        <a:lstStyle/>
        <a:p>
          <a:r>
            <a:rPr lang="zh-TW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網路安全分析師</a:t>
          </a:r>
          <a:endParaRPr lang="zh-TW" altLang="en-US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255E6698-1963-4FFF-A838-2A6C09EFF0D9}" type="parTrans" cxnId="{7EE20C24-BDB1-49A6-8072-C6B504DB0DFE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BC7B9F57-8D78-4564-94B4-02C4B9140AF5}" type="sibTrans" cxnId="{7EE20C24-BDB1-49A6-8072-C6B504DB0DFE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8140ECC7-CF7B-46A2-8C3E-2320B51BCBA7}">
      <dgm:prSet phldrT="[文字]" custT="1"/>
      <dgm:spPr/>
      <dgm:t>
        <a:bodyPr/>
        <a:lstStyle/>
        <a:p>
          <a:r>
            <a:rPr lang="zh-TW" altLang="en-US" sz="1500" b="1" dirty="0" smtClean="0">
              <a:solidFill>
                <a:schemeClr val="bg1"/>
              </a:solidFill>
              <a:latin typeface="標楷體" pitchFamily="65" charset="-120"/>
              <a:ea typeface="標楷體" pitchFamily="65" charset="-120"/>
            </a:rPr>
            <a:t>設計網路安全系統與防火牆、防範電腦病毒、偵錯、測試及安裝等工作</a:t>
          </a:r>
          <a:endParaRPr lang="zh-TW" altLang="en-US" sz="1500" b="1" dirty="0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5E3A9EB3-65A7-4AA6-A3BA-9141AF0B3327}" type="parTrans" cxnId="{EF3E452A-DAE5-4E2C-A2E7-C27A6DB3D9AA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541D0C6B-A1C8-4715-9C02-5E0FD28254F7}" type="sibTrans" cxnId="{EF3E452A-DAE5-4E2C-A2E7-C27A6DB3D9AA}">
      <dgm:prSet/>
      <dgm:spPr/>
      <dgm:t>
        <a:bodyPr/>
        <a:lstStyle/>
        <a:p>
          <a:endParaRPr lang="zh-TW" altLang="en-US" b="1">
            <a:solidFill>
              <a:schemeClr val="bg1"/>
            </a:solidFill>
            <a:latin typeface="標楷體" pitchFamily="65" charset="-120"/>
            <a:ea typeface="標楷體" pitchFamily="65" charset="-120"/>
          </a:endParaRPr>
        </a:p>
      </dgm:t>
    </dgm:pt>
    <dgm:pt modelId="{A4176941-1B78-40B2-A1C8-D36187892213}" type="pres">
      <dgm:prSet presAssocID="{4D96D484-02ED-4430-AFB3-B0799F8DCEAC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797FE072-9A55-40A9-9DB8-E58C035BD85A}" type="pres">
      <dgm:prSet presAssocID="{4D96D484-02ED-4430-AFB3-B0799F8DCEAC}" presName="children" presStyleCnt="0"/>
      <dgm:spPr/>
    </dgm:pt>
    <dgm:pt modelId="{5AC69394-BACE-458C-83FD-93F3E002F1A3}" type="pres">
      <dgm:prSet presAssocID="{4D96D484-02ED-4430-AFB3-B0799F8DCEAC}" presName="child1group" presStyleCnt="0"/>
      <dgm:spPr/>
    </dgm:pt>
    <dgm:pt modelId="{5CDD498B-77EE-4DCF-81DC-4FC452633458}" type="pres">
      <dgm:prSet presAssocID="{4D96D484-02ED-4430-AFB3-B0799F8DCEAC}" presName="child1" presStyleLbl="bgAcc1" presStyleIdx="0" presStyleCnt="4"/>
      <dgm:spPr/>
      <dgm:t>
        <a:bodyPr/>
        <a:lstStyle/>
        <a:p>
          <a:endParaRPr lang="zh-TW" altLang="en-US"/>
        </a:p>
      </dgm:t>
    </dgm:pt>
    <dgm:pt modelId="{14C75A21-AA74-42A3-AADB-D6069CF90414}" type="pres">
      <dgm:prSet presAssocID="{4D96D484-02ED-4430-AFB3-B0799F8DCEAC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E498E62-BEF5-4CA7-BA21-99CF1ED0D4E0}" type="pres">
      <dgm:prSet presAssocID="{4D96D484-02ED-4430-AFB3-B0799F8DCEAC}" presName="child2group" presStyleCnt="0"/>
      <dgm:spPr/>
    </dgm:pt>
    <dgm:pt modelId="{44A44F41-E3C5-4CF7-9701-23F161B3265A}" type="pres">
      <dgm:prSet presAssocID="{4D96D484-02ED-4430-AFB3-B0799F8DCEAC}" presName="child2" presStyleLbl="bgAcc1" presStyleIdx="1" presStyleCnt="4"/>
      <dgm:spPr/>
      <dgm:t>
        <a:bodyPr/>
        <a:lstStyle/>
        <a:p>
          <a:endParaRPr lang="zh-TW" altLang="en-US"/>
        </a:p>
      </dgm:t>
    </dgm:pt>
    <dgm:pt modelId="{126BE8F1-2E79-4DAE-90E1-43DF7D8E59A9}" type="pres">
      <dgm:prSet presAssocID="{4D96D484-02ED-4430-AFB3-B0799F8DCEAC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68B1636-64B6-42DA-8823-08420D87EA2F}" type="pres">
      <dgm:prSet presAssocID="{4D96D484-02ED-4430-AFB3-B0799F8DCEAC}" presName="child3group" presStyleCnt="0"/>
      <dgm:spPr/>
    </dgm:pt>
    <dgm:pt modelId="{BB23FAA8-1535-47D1-A9FE-9CD4C60E25EC}" type="pres">
      <dgm:prSet presAssocID="{4D96D484-02ED-4430-AFB3-B0799F8DCEAC}" presName="child3" presStyleLbl="bgAcc1" presStyleIdx="2" presStyleCnt="4"/>
      <dgm:spPr/>
      <dgm:t>
        <a:bodyPr/>
        <a:lstStyle/>
        <a:p>
          <a:endParaRPr lang="zh-TW" altLang="en-US"/>
        </a:p>
      </dgm:t>
    </dgm:pt>
    <dgm:pt modelId="{FB21862E-2916-4FFE-B0AC-7054FF6ECC92}" type="pres">
      <dgm:prSet presAssocID="{4D96D484-02ED-4430-AFB3-B0799F8DCEAC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C89A7C7-5A8F-44ED-B9F0-DBDAB61BB515}" type="pres">
      <dgm:prSet presAssocID="{4D96D484-02ED-4430-AFB3-B0799F8DCEAC}" presName="child4group" presStyleCnt="0"/>
      <dgm:spPr/>
    </dgm:pt>
    <dgm:pt modelId="{46ACA198-40D2-4773-A8B3-48DE8114CB01}" type="pres">
      <dgm:prSet presAssocID="{4D96D484-02ED-4430-AFB3-B0799F8DCEAC}" presName="child4" presStyleLbl="bgAcc1" presStyleIdx="3" presStyleCnt="4"/>
      <dgm:spPr/>
      <dgm:t>
        <a:bodyPr/>
        <a:lstStyle/>
        <a:p>
          <a:endParaRPr lang="zh-TW" altLang="en-US"/>
        </a:p>
      </dgm:t>
    </dgm:pt>
    <dgm:pt modelId="{A7A36ACC-B1DF-4C7C-9E1F-82BD3DBD5D69}" type="pres">
      <dgm:prSet presAssocID="{4D96D484-02ED-4430-AFB3-B0799F8DCEAC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63A73D7-24E3-4F3B-8F62-D6358432803D}" type="pres">
      <dgm:prSet presAssocID="{4D96D484-02ED-4430-AFB3-B0799F8DCEAC}" presName="childPlaceholder" presStyleCnt="0"/>
      <dgm:spPr/>
    </dgm:pt>
    <dgm:pt modelId="{C2064D16-5E32-4064-99CD-FB27AB2E5660}" type="pres">
      <dgm:prSet presAssocID="{4D96D484-02ED-4430-AFB3-B0799F8DCEAC}" presName="circle" presStyleCnt="0"/>
      <dgm:spPr/>
    </dgm:pt>
    <dgm:pt modelId="{E7C2E81D-A0C9-4636-B853-9FC454936B1E}" type="pres">
      <dgm:prSet presAssocID="{4D96D484-02ED-4430-AFB3-B0799F8DCEAC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CA7C798-0AAE-4B4A-8CD5-5DCAFBEDAC89}" type="pres">
      <dgm:prSet presAssocID="{4D96D484-02ED-4430-AFB3-B0799F8DCEAC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88717FB-143A-4035-8DD4-53E6F28DF946}" type="pres">
      <dgm:prSet presAssocID="{4D96D484-02ED-4430-AFB3-B0799F8DCEAC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1F54E17-0B7B-4E8B-A7F4-A0C22606579B}" type="pres">
      <dgm:prSet presAssocID="{4D96D484-02ED-4430-AFB3-B0799F8DCEAC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D4DAA92-3771-467A-AD27-5A916BC9C5D7}" type="pres">
      <dgm:prSet presAssocID="{4D96D484-02ED-4430-AFB3-B0799F8DCEAC}" presName="quadrantPlaceholder" presStyleCnt="0"/>
      <dgm:spPr/>
    </dgm:pt>
    <dgm:pt modelId="{036708F3-2081-4987-AE50-CD5576DEA0AD}" type="pres">
      <dgm:prSet presAssocID="{4D96D484-02ED-4430-AFB3-B0799F8DCEAC}" presName="center1" presStyleLbl="fgShp" presStyleIdx="0" presStyleCnt="2"/>
      <dgm:spPr/>
    </dgm:pt>
    <dgm:pt modelId="{8B1D3E28-706C-4003-A518-69D2F8B64A6D}" type="pres">
      <dgm:prSet presAssocID="{4D96D484-02ED-4430-AFB3-B0799F8DCEAC}" presName="center2" presStyleLbl="fgShp" presStyleIdx="1" presStyleCnt="2"/>
      <dgm:spPr/>
    </dgm:pt>
  </dgm:ptLst>
  <dgm:cxnLst>
    <dgm:cxn modelId="{A1E009B9-0ABE-4214-96FE-E5722BD0C326}" type="presOf" srcId="{8140ECC7-CF7B-46A2-8C3E-2320B51BCBA7}" destId="{A7A36ACC-B1DF-4C7C-9E1F-82BD3DBD5D69}" srcOrd="1" destOrd="0" presId="urn:microsoft.com/office/officeart/2005/8/layout/cycle4"/>
    <dgm:cxn modelId="{FCF17C44-F0CF-47CB-BB34-565B51A23A03}" type="presOf" srcId="{D34AC9D5-59F8-4666-8658-2058DDB53FD0}" destId="{BCA7C798-0AAE-4B4A-8CD5-5DCAFBEDAC89}" srcOrd="0" destOrd="0" presId="urn:microsoft.com/office/officeart/2005/8/layout/cycle4"/>
    <dgm:cxn modelId="{6C94528E-8BAF-40E3-B479-9A2B9A674F1E}" type="presOf" srcId="{4D96D484-02ED-4430-AFB3-B0799F8DCEAC}" destId="{A4176941-1B78-40B2-A1C8-D36187892213}" srcOrd="0" destOrd="0" presId="urn:microsoft.com/office/officeart/2005/8/layout/cycle4"/>
    <dgm:cxn modelId="{0B29E4F3-84A5-4970-8DD2-A12CCAF2A05C}" type="presOf" srcId="{191AABB0-29D4-4EB7-9309-8DB3D6E64534}" destId="{41F54E17-0B7B-4E8B-A7F4-A0C22606579B}" srcOrd="0" destOrd="0" presId="urn:microsoft.com/office/officeart/2005/8/layout/cycle4"/>
    <dgm:cxn modelId="{EF3E452A-DAE5-4E2C-A2E7-C27A6DB3D9AA}" srcId="{191AABB0-29D4-4EB7-9309-8DB3D6E64534}" destId="{8140ECC7-CF7B-46A2-8C3E-2320B51BCBA7}" srcOrd="0" destOrd="0" parTransId="{5E3A9EB3-65A7-4AA6-A3BA-9141AF0B3327}" sibTransId="{541D0C6B-A1C8-4715-9C02-5E0FD28254F7}"/>
    <dgm:cxn modelId="{3FBCD0CC-5BF7-40DE-9797-0DE8B97107FB}" srcId="{6C18F0E7-049D-4348-8069-4E306057FD42}" destId="{287091B2-BC13-4F99-A309-CE62B9E40EBE}" srcOrd="0" destOrd="0" parTransId="{5C398D8F-9091-4E1E-A728-DBF3235C037E}" sibTransId="{6F3A68EA-904A-4369-BB25-FB853AF646E5}"/>
    <dgm:cxn modelId="{7EE20C24-BDB1-49A6-8072-C6B504DB0DFE}" srcId="{4D96D484-02ED-4430-AFB3-B0799F8DCEAC}" destId="{191AABB0-29D4-4EB7-9309-8DB3D6E64534}" srcOrd="3" destOrd="0" parTransId="{255E6698-1963-4FFF-A838-2A6C09EFF0D9}" sibTransId="{BC7B9F57-8D78-4564-94B4-02C4B9140AF5}"/>
    <dgm:cxn modelId="{F86138C4-0D0D-4647-8662-1E13B90BDDC8}" srcId="{D34AC9D5-59F8-4666-8658-2058DDB53FD0}" destId="{276AB3E5-2B90-4303-BD91-C405CB9C41D6}" srcOrd="0" destOrd="0" parTransId="{DFCB9CB3-756C-4534-8E08-9EA0EA84656B}" sibTransId="{0CA51D18-4362-48EF-A3D0-61F7BBCA240C}"/>
    <dgm:cxn modelId="{9E570CA9-2C19-4FDB-949E-9AB0DCF455DC}" type="presOf" srcId="{287091B2-BC13-4F99-A309-CE62B9E40EBE}" destId="{14C75A21-AA74-42A3-AADB-D6069CF90414}" srcOrd="1" destOrd="0" presId="urn:microsoft.com/office/officeart/2005/8/layout/cycle4"/>
    <dgm:cxn modelId="{300097C8-C789-40AC-A528-2E057F020890}" type="presOf" srcId="{A554BBA5-540F-4AC1-BE28-5FA2CBFA732A}" destId="{FB21862E-2916-4FFE-B0AC-7054FF6ECC92}" srcOrd="1" destOrd="0" presId="urn:microsoft.com/office/officeart/2005/8/layout/cycle4"/>
    <dgm:cxn modelId="{E6C5FD06-BE43-4C2C-8A59-F0014ED92ED2}" type="presOf" srcId="{287091B2-BC13-4F99-A309-CE62B9E40EBE}" destId="{5CDD498B-77EE-4DCF-81DC-4FC452633458}" srcOrd="0" destOrd="0" presId="urn:microsoft.com/office/officeart/2005/8/layout/cycle4"/>
    <dgm:cxn modelId="{6AB4C8E8-B100-4B67-B71C-937A594F7DD2}" type="presOf" srcId="{8140ECC7-CF7B-46A2-8C3E-2320B51BCBA7}" destId="{46ACA198-40D2-4773-A8B3-48DE8114CB01}" srcOrd="0" destOrd="0" presId="urn:microsoft.com/office/officeart/2005/8/layout/cycle4"/>
    <dgm:cxn modelId="{9A902B2F-237E-43B7-9A6D-23BE162FA6B0}" srcId="{4D96D484-02ED-4430-AFB3-B0799F8DCEAC}" destId="{D34AC9D5-59F8-4666-8658-2058DDB53FD0}" srcOrd="1" destOrd="0" parTransId="{BF7249AE-45C6-4B91-B3C4-FFD9484414B7}" sibTransId="{A9ADC3B7-6C4A-4144-A6DE-F87405E76F93}"/>
    <dgm:cxn modelId="{FC431058-BDBB-4C28-942B-828E0F3A920D}" type="presOf" srcId="{276AB3E5-2B90-4303-BD91-C405CB9C41D6}" destId="{126BE8F1-2E79-4DAE-90E1-43DF7D8E59A9}" srcOrd="1" destOrd="0" presId="urn:microsoft.com/office/officeart/2005/8/layout/cycle4"/>
    <dgm:cxn modelId="{5927B7AF-0919-4E03-A7D2-4B4CE3B5951C}" srcId="{4D96D484-02ED-4430-AFB3-B0799F8DCEAC}" destId="{A8AA9245-A57B-41A3-9F8C-A0C0B95DE691}" srcOrd="2" destOrd="0" parTransId="{689D116F-1237-4768-822A-C8A3C064E808}" sibTransId="{4994E632-3B26-4DA8-9FF3-5A7B4539F371}"/>
    <dgm:cxn modelId="{5C8E2D5B-50B7-4E42-A9F8-A0DC9AB08D7F}" type="presOf" srcId="{6C18F0E7-049D-4348-8069-4E306057FD42}" destId="{E7C2E81D-A0C9-4636-B853-9FC454936B1E}" srcOrd="0" destOrd="0" presId="urn:microsoft.com/office/officeart/2005/8/layout/cycle4"/>
    <dgm:cxn modelId="{A657F475-412E-4D05-8917-9E23E0F1C798}" type="presOf" srcId="{276AB3E5-2B90-4303-BD91-C405CB9C41D6}" destId="{44A44F41-E3C5-4CF7-9701-23F161B3265A}" srcOrd="0" destOrd="0" presId="urn:microsoft.com/office/officeart/2005/8/layout/cycle4"/>
    <dgm:cxn modelId="{3F21E939-CDE9-4FCF-9287-4A86E19DB863}" type="presOf" srcId="{A8AA9245-A57B-41A3-9F8C-A0C0B95DE691}" destId="{688717FB-143A-4035-8DD4-53E6F28DF946}" srcOrd="0" destOrd="0" presId="urn:microsoft.com/office/officeart/2005/8/layout/cycle4"/>
    <dgm:cxn modelId="{0169B58B-7B22-4AAA-991C-209401EDDF82}" srcId="{4D96D484-02ED-4430-AFB3-B0799F8DCEAC}" destId="{6C18F0E7-049D-4348-8069-4E306057FD42}" srcOrd="0" destOrd="0" parTransId="{A9AA531A-51DD-4F4D-AD09-4C9881E889F5}" sibTransId="{3ED4C690-0303-4602-A930-115C4B7864D1}"/>
    <dgm:cxn modelId="{52FB005B-9879-4E3F-9830-FD8AA07DEE17}" srcId="{A8AA9245-A57B-41A3-9F8C-A0C0B95DE691}" destId="{A554BBA5-540F-4AC1-BE28-5FA2CBFA732A}" srcOrd="0" destOrd="0" parTransId="{C908FF2E-D203-4143-930D-EEBBBA4F0632}" sibTransId="{FBF91447-97C6-45B7-A13B-4AF372BA3BAB}"/>
    <dgm:cxn modelId="{A12274C0-28F3-42B8-99D0-039A54B1C7AD}" type="presOf" srcId="{A554BBA5-540F-4AC1-BE28-5FA2CBFA732A}" destId="{BB23FAA8-1535-47D1-A9FE-9CD4C60E25EC}" srcOrd="0" destOrd="0" presId="urn:microsoft.com/office/officeart/2005/8/layout/cycle4"/>
    <dgm:cxn modelId="{E32DDB1A-AFD7-4A4C-8378-7412D78E4EE8}" type="presParOf" srcId="{A4176941-1B78-40B2-A1C8-D36187892213}" destId="{797FE072-9A55-40A9-9DB8-E58C035BD85A}" srcOrd="0" destOrd="0" presId="urn:microsoft.com/office/officeart/2005/8/layout/cycle4"/>
    <dgm:cxn modelId="{94146E07-2524-4095-A33D-29070BE0B6A1}" type="presParOf" srcId="{797FE072-9A55-40A9-9DB8-E58C035BD85A}" destId="{5AC69394-BACE-458C-83FD-93F3E002F1A3}" srcOrd="0" destOrd="0" presId="urn:microsoft.com/office/officeart/2005/8/layout/cycle4"/>
    <dgm:cxn modelId="{0FD96C45-6539-4E07-A75C-3D315849E662}" type="presParOf" srcId="{5AC69394-BACE-458C-83FD-93F3E002F1A3}" destId="{5CDD498B-77EE-4DCF-81DC-4FC452633458}" srcOrd="0" destOrd="0" presId="urn:microsoft.com/office/officeart/2005/8/layout/cycle4"/>
    <dgm:cxn modelId="{9627B56E-640D-4179-9685-7A4449B06945}" type="presParOf" srcId="{5AC69394-BACE-458C-83FD-93F3E002F1A3}" destId="{14C75A21-AA74-42A3-AADB-D6069CF90414}" srcOrd="1" destOrd="0" presId="urn:microsoft.com/office/officeart/2005/8/layout/cycle4"/>
    <dgm:cxn modelId="{2911FF2C-3F67-4DA3-B1C0-C5E5EF312478}" type="presParOf" srcId="{797FE072-9A55-40A9-9DB8-E58C035BD85A}" destId="{7E498E62-BEF5-4CA7-BA21-99CF1ED0D4E0}" srcOrd="1" destOrd="0" presId="urn:microsoft.com/office/officeart/2005/8/layout/cycle4"/>
    <dgm:cxn modelId="{32BBDF0E-4DA3-47F9-ACF9-91F4E80BC1EB}" type="presParOf" srcId="{7E498E62-BEF5-4CA7-BA21-99CF1ED0D4E0}" destId="{44A44F41-E3C5-4CF7-9701-23F161B3265A}" srcOrd="0" destOrd="0" presId="urn:microsoft.com/office/officeart/2005/8/layout/cycle4"/>
    <dgm:cxn modelId="{AC1E7D91-425B-4593-9AE1-823D1A59FEBA}" type="presParOf" srcId="{7E498E62-BEF5-4CA7-BA21-99CF1ED0D4E0}" destId="{126BE8F1-2E79-4DAE-90E1-43DF7D8E59A9}" srcOrd="1" destOrd="0" presId="urn:microsoft.com/office/officeart/2005/8/layout/cycle4"/>
    <dgm:cxn modelId="{5B69828F-AF8E-400F-8E06-6063324859C4}" type="presParOf" srcId="{797FE072-9A55-40A9-9DB8-E58C035BD85A}" destId="{568B1636-64B6-42DA-8823-08420D87EA2F}" srcOrd="2" destOrd="0" presId="urn:microsoft.com/office/officeart/2005/8/layout/cycle4"/>
    <dgm:cxn modelId="{954D757B-A0C7-46A9-9E48-A56D14247973}" type="presParOf" srcId="{568B1636-64B6-42DA-8823-08420D87EA2F}" destId="{BB23FAA8-1535-47D1-A9FE-9CD4C60E25EC}" srcOrd="0" destOrd="0" presId="urn:microsoft.com/office/officeart/2005/8/layout/cycle4"/>
    <dgm:cxn modelId="{07745DAB-A353-4963-B12F-F7E2C2BC7FB4}" type="presParOf" srcId="{568B1636-64B6-42DA-8823-08420D87EA2F}" destId="{FB21862E-2916-4FFE-B0AC-7054FF6ECC92}" srcOrd="1" destOrd="0" presId="urn:microsoft.com/office/officeart/2005/8/layout/cycle4"/>
    <dgm:cxn modelId="{42CE1F89-1EFB-41BA-B0D7-A82DF87D08FA}" type="presParOf" srcId="{797FE072-9A55-40A9-9DB8-E58C035BD85A}" destId="{5C89A7C7-5A8F-44ED-B9F0-DBDAB61BB515}" srcOrd="3" destOrd="0" presId="urn:microsoft.com/office/officeart/2005/8/layout/cycle4"/>
    <dgm:cxn modelId="{13B60F35-B563-4C8F-9346-50187AD5592E}" type="presParOf" srcId="{5C89A7C7-5A8F-44ED-B9F0-DBDAB61BB515}" destId="{46ACA198-40D2-4773-A8B3-48DE8114CB01}" srcOrd="0" destOrd="0" presId="urn:microsoft.com/office/officeart/2005/8/layout/cycle4"/>
    <dgm:cxn modelId="{F7A0AC04-F0A3-430C-891B-B445E670DD4D}" type="presParOf" srcId="{5C89A7C7-5A8F-44ED-B9F0-DBDAB61BB515}" destId="{A7A36ACC-B1DF-4C7C-9E1F-82BD3DBD5D69}" srcOrd="1" destOrd="0" presId="urn:microsoft.com/office/officeart/2005/8/layout/cycle4"/>
    <dgm:cxn modelId="{51B44298-1044-4660-A0A8-24F13BDB85AB}" type="presParOf" srcId="{797FE072-9A55-40A9-9DB8-E58C035BD85A}" destId="{663A73D7-24E3-4F3B-8F62-D6358432803D}" srcOrd="4" destOrd="0" presId="urn:microsoft.com/office/officeart/2005/8/layout/cycle4"/>
    <dgm:cxn modelId="{0149024F-5489-481C-8B82-D70A8CA31F0E}" type="presParOf" srcId="{A4176941-1B78-40B2-A1C8-D36187892213}" destId="{C2064D16-5E32-4064-99CD-FB27AB2E5660}" srcOrd="1" destOrd="0" presId="urn:microsoft.com/office/officeart/2005/8/layout/cycle4"/>
    <dgm:cxn modelId="{53EE6021-4631-4824-AB45-CBC768B035D3}" type="presParOf" srcId="{C2064D16-5E32-4064-99CD-FB27AB2E5660}" destId="{E7C2E81D-A0C9-4636-B853-9FC454936B1E}" srcOrd="0" destOrd="0" presId="urn:microsoft.com/office/officeart/2005/8/layout/cycle4"/>
    <dgm:cxn modelId="{013774A7-9C74-47C8-A598-71179533F3CB}" type="presParOf" srcId="{C2064D16-5E32-4064-99CD-FB27AB2E5660}" destId="{BCA7C798-0AAE-4B4A-8CD5-5DCAFBEDAC89}" srcOrd="1" destOrd="0" presId="urn:microsoft.com/office/officeart/2005/8/layout/cycle4"/>
    <dgm:cxn modelId="{3F33C96B-6C2C-4DDE-A789-55F7A10C0D9A}" type="presParOf" srcId="{C2064D16-5E32-4064-99CD-FB27AB2E5660}" destId="{688717FB-143A-4035-8DD4-53E6F28DF946}" srcOrd="2" destOrd="0" presId="urn:microsoft.com/office/officeart/2005/8/layout/cycle4"/>
    <dgm:cxn modelId="{82E3372A-A1E5-41D2-A733-6EF708007D34}" type="presParOf" srcId="{C2064D16-5E32-4064-99CD-FB27AB2E5660}" destId="{41F54E17-0B7B-4E8B-A7F4-A0C22606579B}" srcOrd="3" destOrd="0" presId="urn:microsoft.com/office/officeart/2005/8/layout/cycle4"/>
    <dgm:cxn modelId="{D2D90941-1F07-4DCC-A59D-127E2F724201}" type="presParOf" srcId="{C2064D16-5E32-4064-99CD-FB27AB2E5660}" destId="{BD4DAA92-3771-467A-AD27-5A916BC9C5D7}" srcOrd="4" destOrd="0" presId="urn:microsoft.com/office/officeart/2005/8/layout/cycle4"/>
    <dgm:cxn modelId="{8525DF64-E0A8-425C-8844-C45B669CE93E}" type="presParOf" srcId="{A4176941-1B78-40B2-A1C8-D36187892213}" destId="{036708F3-2081-4987-AE50-CD5576DEA0AD}" srcOrd="2" destOrd="0" presId="urn:microsoft.com/office/officeart/2005/8/layout/cycle4"/>
    <dgm:cxn modelId="{776D1374-C3A8-488D-A4D4-834879DBF594}" type="presParOf" srcId="{A4176941-1B78-40B2-A1C8-D36187892213}" destId="{8B1D3E28-706C-4003-A518-69D2F8B64A6D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48887-DDD6-4A76-B8AB-8AFFC11B1C47}">
      <dsp:nvSpPr>
        <dsp:cNvPr id="0" name=""/>
        <dsp:cNvSpPr/>
      </dsp:nvSpPr>
      <dsp:spPr>
        <a:xfrm>
          <a:off x="1331995" y="309939"/>
          <a:ext cx="4005375" cy="4005375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3442924" y="1158697"/>
        <a:ext cx="1430491" cy="1192076"/>
      </dsp:txXfrm>
    </dsp:sp>
    <dsp:sp modelId="{08E7F37C-EDC7-4589-8C42-1D9D8CD4CBD0}">
      <dsp:nvSpPr>
        <dsp:cNvPr id="0" name=""/>
        <dsp:cNvSpPr/>
      </dsp:nvSpPr>
      <dsp:spPr>
        <a:xfrm>
          <a:off x="1249504" y="452988"/>
          <a:ext cx="4005375" cy="4005375"/>
        </a:xfrm>
        <a:prstGeom prst="pie">
          <a:avLst>
            <a:gd name="adj1" fmla="val 1800000"/>
            <a:gd name="adj2" fmla="val 9000000"/>
          </a:avLst>
        </a:prstGeom>
        <a:solidFill>
          <a:srgbClr val="FFC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2203165" y="3051714"/>
        <a:ext cx="2145736" cy="1049026"/>
      </dsp:txXfrm>
    </dsp:sp>
    <dsp:sp modelId="{EE54E496-0D73-4FC7-82A3-1E6277826E8F}">
      <dsp:nvSpPr>
        <dsp:cNvPr id="0" name=""/>
        <dsp:cNvSpPr/>
      </dsp:nvSpPr>
      <dsp:spPr>
        <a:xfrm>
          <a:off x="1167012" y="309939"/>
          <a:ext cx="4005375" cy="400537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</a:rPr>
            <a:t>Database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1630968" y="1158697"/>
        <a:ext cx="1430491" cy="1192076"/>
      </dsp:txXfrm>
    </dsp:sp>
    <dsp:sp modelId="{075B021F-0C08-401E-A8AE-6850A25F3900}">
      <dsp:nvSpPr>
        <dsp:cNvPr id="0" name=""/>
        <dsp:cNvSpPr/>
      </dsp:nvSpPr>
      <dsp:spPr>
        <a:xfrm>
          <a:off x="1084374" y="61987"/>
          <a:ext cx="4501278" cy="450127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FD7ED-9010-452A-A642-F146AA787783}">
      <dsp:nvSpPr>
        <dsp:cNvPr id="0" name=""/>
        <dsp:cNvSpPr/>
      </dsp:nvSpPr>
      <dsp:spPr>
        <a:xfrm>
          <a:off x="1001552" y="204783"/>
          <a:ext cx="4501278" cy="450127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EE6AB-52C7-48FC-883F-41381AB3F993}">
      <dsp:nvSpPr>
        <dsp:cNvPr id="0" name=""/>
        <dsp:cNvSpPr/>
      </dsp:nvSpPr>
      <dsp:spPr>
        <a:xfrm>
          <a:off x="918730" y="61987"/>
          <a:ext cx="4501278" cy="45012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48887-DDD6-4A76-B8AB-8AFFC11B1C47}">
      <dsp:nvSpPr>
        <dsp:cNvPr id="0" name=""/>
        <dsp:cNvSpPr/>
      </dsp:nvSpPr>
      <dsp:spPr>
        <a:xfrm>
          <a:off x="1331995" y="309939"/>
          <a:ext cx="4005375" cy="4005375"/>
        </a:xfrm>
        <a:prstGeom prst="pie">
          <a:avLst>
            <a:gd name="adj1" fmla="val 162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3442924" y="1158697"/>
        <a:ext cx="1430491" cy="1192076"/>
      </dsp:txXfrm>
    </dsp:sp>
    <dsp:sp modelId="{08E7F37C-EDC7-4589-8C42-1D9D8CD4CBD0}">
      <dsp:nvSpPr>
        <dsp:cNvPr id="0" name=""/>
        <dsp:cNvSpPr/>
      </dsp:nvSpPr>
      <dsp:spPr>
        <a:xfrm>
          <a:off x="1249504" y="452988"/>
          <a:ext cx="4005375" cy="400537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2203165" y="3051714"/>
        <a:ext cx="2145736" cy="1049026"/>
      </dsp:txXfrm>
    </dsp:sp>
    <dsp:sp modelId="{EE54E496-0D73-4FC7-82A3-1E6277826E8F}">
      <dsp:nvSpPr>
        <dsp:cNvPr id="0" name=""/>
        <dsp:cNvSpPr/>
      </dsp:nvSpPr>
      <dsp:spPr>
        <a:xfrm>
          <a:off x="1167012" y="309939"/>
          <a:ext cx="4005375" cy="4005375"/>
        </a:xfrm>
        <a:prstGeom prst="pie">
          <a:avLst>
            <a:gd name="adj1" fmla="val 9000000"/>
            <a:gd name="adj2" fmla="val 16200000"/>
          </a:avLst>
        </a:prstGeom>
        <a:solidFill>
          <a:srgbClr val="FFC0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</a:rPr>
            <a:t>Database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1630968" y="1158697"/>
        <a:ext cx="1430491" cy="1192076"/>
      </dsp:txXfrm>
    </dsp:sp>
    <dsp:sp modelId="{075B021F-0C08-401E-A8AE-6850A25F3900}">
      <dsp:nvSpPr>
        <dsp:cNvPr id="0" name=""/>
        <dsp:cNvSpPr/>
      </dsp:nvSpPr>
      <dsp:spPr>
        <a:xfrm>
          <a:off x="1084374" y="61987"/>
          <a:ext cx="4501278" cy="450127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FD7ED-9010-452A-A642-F146AA787783}">
      <dsp:nvSpPr>
        <dsp:cNvPr id="0" name=""/>
        <dsp:cNvSpPr/>
      </dsp:nvSpPr>
      <dsp:spPr>
        <a:xfrm>
          <a:off x="1001552" y="204783"/>
          <a:ext cx="4501278" cy="450127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EE6AB-52C7-48FC-883F-41381AB3F993}">
      <dsp:nvSpPr>
        <dsp:cNvPr id="0" name=""/>
        <dsp:cNvSpPr/>
      </dsp:nvSpPr>
      <dsp:spPr>
        <a:xfrm>
          <a:off x="918730" y="61987"/>
          <a:ext cx="4501278" cy="45012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C48887-DDD6-4A76-B8AB-8AFFC11B1C47}">
      <dsp:nvSpPr>
        <dsp:cNvPr id="0" name=""/>
        <dsp:cNvSpPr/>
      </dsp:nvSpPr>
      <dsp:spPr>
        <a:xfrm>
          <a:off x="1331995" y="309939"/>
          <a:ext cx="4005375" cy="4005375"/>
        </a:xfrm>
        <a:prstGeom prst="pie">
          <a:avLst>
            <a:gd name="adj1" fmla="val 16200000"/>
            <a:gd name="adj2" fmla="val 1800000"/>
          </a:avLst>
        </a:prstGeom>
        <a:solidFill>
          <a:srgbClr val="FFCC00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資訊技術專業工程師 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IT Pro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3442924" y="1158697"/>
        <a:ext cx="1430491" cy="1192076"/>
      </dsp:txXfrm>
    </dsp:sp>
    <dsp:sp modelId="{08E7F37C-EDC7-4589-8C42-1D9D8CD4CBD0}">
      <dsp:nvSpPr>
        <dsp:cNvPr id="0" name=""/>
        <dsp:cNvSpPr/>
      </dsp:nvSpPr>
      <dsp:spPr>
        <a:xfrm>
          <a:off x="1249504" y="452988"/>
          <a:ext cx="4005375" cy="4005375"/>
        </a:xfrm>
        <a:prstGeom prst="pie">
          <a:avLst>
            <a:gd name="adj1" fmla="val 18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系統開發工程師 </a:t>
          </a:r>
          <a:r>
            <a:rPr lang="en-US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Developer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2203165" y="3051714"/>
        <a:ext cx="2145736" cy="1049026"/>
      </dsp:txXfrm>
    </dsp:sp>
    <dsp:sp modelId="{EE54E496-0D73-4FC7-82A3-1E6277826E8F}">
      <dsp:nvSpPr>
        <dsp:cNvPr id="0" name=""/>
        <dsp:cNvSpPr/>
      </dsp:nvSpPr>
      <dsp:spPr>
        <a:xfrm>
          <a:off x="1167012" y="309939"/>
          <a:ext cx="4005375" cy="4005375"/>
        </a:xfrm>
        <a:prstGeom prst="pie">
          <a:avLst>
            <a:gd name="adj1" fmla="val 90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zh-TW" sz="2100" b="1" kern="1200" dirty="0" smtClean="0">
              <a:solidFill>
                <a:schemeClr val="bg1"/>
              </a:solidFill>
              <a:effectLst/>
              <a:latin typeface="標楷體" pitchFamily="65" charset="-120"/>
              <a:ea typeface="標楷體" pitchFamily="65" charset="-120"/>
            </a:rPr>
            <a:t>資料庫管理師</a:t>
          </a:r>
          <a:endParaRPr lang="en-US" altLang="zh-CN" sz="2100" b="1" kern="1200" dirty="0" smtClean="0">
            <a:solidFill>
              <a:schemeClr val="bg1"/>
            </a:solidFill>
            <a:effectLst/>
            <a:latin typeface="標楷體" pitchFamily="65" charset="-120"/>
            <a:ea typeface="標楷體" pitchFamily="65" charset="-120"/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2100" b="1" kern="1200" dirty="0" smtClean="0">
              <a:solidFill>
                <a:schemeClr val="bg1"/>
              </a:solidFill>
            </a:rPr>
            <a:t>Database</a:t>
          </a:r>
          <a:endParaRPr lang="zh-TW" altLang="en-US" sz="2100" b="1" kern="1200" dirty="0">
            <a:solidFill>
              <a:schemeClr val="bg1"/>
            </a:solidFill>
          </a:endParaRPr>
        </a:p>
      </dsp:txBody>
      <dsp:txXfrm>
        <a:off x="1630968" y="1158697"/>
        <a:ext cx="1430491" cy="1192076"/>
      </dsp:txXfrm>
    </dsp:sp>
    <dsp:sp modelId="{075B021F-0C08-401E-A8AE-6850A25F3900}">
      <dsp:nvSpPr>
        <dsp:cNvPr id="0" name=""/>
        <dsp:cNvSpPr/>
      </dsp:nvSpPr>
      <dsp:spPr>
        <a:xfrm>
          <a:off x="1084374" y="61987"/>
          <a:ext cx="4501278" cy="4501278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FD7ED-9010-452A-A642-F146AA787783}">
      <dsp:nvSpPr>
        <dsp:cNvPr id="0" name=""/>
        <dsp:cNvSpPr/>
      </dsp:nvSpPr>
      <dsp:spPr>
        <a:xfrm>
          <a:off x="1001552" y="204783"/>
          <a:ext cx="4501278" cy="4501278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EE6AB-52C7-48FC-883F-41381AB3F993}">
      <dsp:nvSpPr>
        <dsp:cNvPr id="0" name=""/>
        <dsp:cNvSpPr/>
      </dsp:nvSpPr>
      <dsp:spPr>
        <a:xfrm>
          <a:off x="918730" y="61987"/>
          <a:ext cx="4501278" cy="4501278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BED5A4B4-AF21-4600-A168-12D36D22DF0C}" type="datetimeFigureOut">
              <a:rPr lang="zh-TW" altLang="en-US"/>
              <a:pPr>
                <a:defRPr/>
              </a:pPr>
              <a:t>2012/2/24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>
                <a:latin typeface="Arial" charset="0"/>
                <a:ea typeface="新細明體" charset="-120"/>
              </a:defRPr>
            </a:lvl1pPr>
          </a:lstStyle>
          <a:p>
            <a:pPr>
              <a:defRPr/>
            </a:pPr>
            <a:fld id="{2895889A-BFCC-42F8-BF59-813BF17CB716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7501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pPr>
              <a:defRPr/>
            </a:pPr>
            <a:fld id="{2F2BD712-0899-4AFE-BBEB-92537D88587F}" type="datetimeFigureOut">
              <a:rPr lang="zh-TW" altLang="en-US"/>
              <a:pPr>
                <a:defRPr/>
              </a:pPr>
              <a:t>2012/2/24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pPr lvl="0"/>
            <a:endParaRPr lang="zh-TW" altLang="en-US" noProof="0" smtClean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613" y="4862513"/>
            <a:ext cx="5680075" cy="4605337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138" y="9720263"/>
            <a:ext cx="3076575" cy="512762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pPr>
              <a:defRPr/>
            </a:pPr>
            <a:fld id="{E5484726-35DA-4AE3-B76B-06E33C70D75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79811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投影片圖像版面配置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備忘稿版面配置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TW" altLang="en-US" smtClean="0"/>
          </a:p>
        </p:txBody>
      </p:sp>
      <p:sp>
        <p:nvSpPr>
          <p:cNvPr id="52228" name="投影片編號版面配置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8710BCFF-8CE7-44E0-AA27-68211BFE6C79}" type="slidenum">
              <a:rPr lang="zh-TW" altLang="en-US" smtClean="0"/>
              <a:pPr eaLnBrk="1" hangingPunct="1"/>
              <a:t>11</a:t>
            </a:fld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 algn="ctr">
              <a:defRPr sz="4000">
                <a:latin typeface="標楷體" pitchFamily="65" charset="-120"/>
                <a:ea typeface="標楷體" pitchFamily="65" charset="-120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tint val="75000"/>
                  </a:schemeClr>
                </a:solidFill>
                <a:latin typeface="標楷體" pitchFamily="65" charset="-120"/>
                <a:ea typeface="標楷體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latin typeface="Tempus Sans ITC" pitchFamily="82" charset="0"/>
                <a:cs typeface="Times New Roman" pitchFamily="18" charset="0"/>
              </a:defRPr>
            </a:lvl1pPr>
          </a:lstStyle>
          <a:p>
            <a:pPr>
              <a:defRPr/>
            </a:pPr>
            <a:fld id="{DFA91C45-FE7F-4837-B917-B31DF1ADBAE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96771086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E5269-B491-4E33-ACF5-B9C6651D8D00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1424068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420A0-3A92-486D-9F51-AF40F1F3481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5493273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01420-3139-4215-9E93-D0D7D1EDD9DF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2469028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5AB14-7E47-4CC9-9DC2-6BF472A576F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62150348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1EA63-8BA2-424D-A315-5BDD52CC81D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19542358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latin typeface="Tempus Sans ITC" pitchFamily="82" charset="0"/>
                <a:cs typeface="Times New Roman" pitchFamily="18" charset="0"/>
              </a:defRPr>
            </a:lvl1pPr>
          </a:lstStyle>
          <a:p>
            <a:pPr>
              <a:defRPr/>
            </a:pPr>
            <a:fld id="{C24E1C11-ECA5-46E2-8276-0868B448E860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93798132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21818"/>
            <a:ext cx="8480425" cy="600164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chemeClr val="tx2"/>
                </a:solidFill>
                <a:effectLst>
                  <a:outerShdw blurRad="50800" dist="38100" dir="2700000" algn="tl" rotWithShape="0">
                    <a:schemeClr val="bg2">
                      <a:alpha val="27000"/>
                    </a:schemeClr>
                  </a:outerShdw>
                </a:effectLst>
                <a:latin typeface="Segoe Light"/>
                <a:cs typeface="Segoe 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94980"/>
            <a:ext cx="8494713" cy="2214563"/>
          </a:xfrm>
          <a:prstGeom prst="rect">
            <a:avLst/>
          </a:prstGeom>
        </p:spPr>
        <p:txBody>
          <a:bodyPr/>
          <a:lstStyle>
            <a:lvl1pPr>
              <a:buSzPct val="100000"/>
              <a:buFontTx/>
              <a:buBlip>
                <a:blip r:embed="rId2"/>
              </a:buBlip>
              <a:defRPr>
                <a:solidFill>
                  <a:schemeClr val="bg2">
                    <a:lumMod val="75000"/>
                    <a:lumOff val="25000"/>
                  </a:schemeClr>
                </a:solidFill>
              </a:defRPr>
            </a:lvl1pPr>
            <a:lvl2pPr>
              <a:buSzPct val="100000"/>
              <a:buFontTx/>
              <a:buBlip>
                <a:blip r:embed="rId2"/>
              </a:buBlip>
              <a:defRPr>
                <a:solidFill>
                  <a:schemeClr val="bg2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3463227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340B8-477B-497B-A0CD-443D649736D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306046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966E3-5CC7-4B06-AF26-63AFD2FB98FE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815581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8FA4C-2C82-4E10-B5AE-64A6D8338E3D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4878330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AC0AD-26ED-432F-81C1-F900DCBC900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3996855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8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5E681-1F9D-4AF7-9796-4A8BCD65A515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48348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4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87EB-0EAB-4A60-9099-C050573BF831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234329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群組 3"/>
          <p:cNvGrpSpPr>
            <a:grpSpLocks/>
          </p:cNvGrpSpPr>
          <p:nvPr userDrawn="1"/>
        </p:nvGrpSpPr>
        <p:grpSpPr bwMode="auto">
          <a:xfrm>
            <a:off x="184150" y="6569075"/>
            <a:ext cx="1960563" cy="338138"/>
            <a:chOff x="184190" y="6568662"/>
            <a:chExt cx="1961239" cy="338554"/>
          </a:xfrm>
        </p:grpSpPr>
        <p:pic>
          <p:nvPicPr>
            <p:cNvPr id="1030" name="圖片 1"/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171" y="6643116"/>
              <a:ext cx="760258" cy="2194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文字方塊 2"/>
            <p:cNvSpPr txBox="1">
              <a:spLocks noChangeArrowheads="1"/>
            </p:cNvSpPr>
            <p:nvPr userDrawn="1"/>
          </p:nvSpPr>
          <p:spPr bwMode="auto">
            <a:xfrm>
              <a:off x="184190" y="6568662"/>
              <a:ext cx="1210092" cy="33855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1pPr>
              <a:lvl2pPr marL="742950" indent="-285750" eaLnBrk="0" hangingPunct="0"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2pPr>
              <a:lvl3pPr marL="1143000" indent="-228600" eaLnBrk="0" hangingPunct="0"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3pPr>
              <a:lvl4pPr marL="1600200" indent="-228600" eaLnBrk="0" hangingPunct="0"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4pPr>
              <a:lvl5pPr marL="2057400" indent="-228600" eaLnBrk="0" hangingPunct="0"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Segoe Semibold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b="1" dirty="0" smtClean="0">
                  <a:solidFill>
                    <a:schemeClr val="bg1"/>
                  </a:solidFill>
                  <a:latin typeface="標楷體" pitchFamily="65" charset="-120"/>
                  <a:ea typeface="標楷體" pitchFamily="65" charset="-120"/>
                </a:rPr>
                <a:t>專業代理商</a:t>
              </a:r>
            </a:p>
          </p:txBody>
        </p:sp>
      </p:grp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9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732588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="1">
                <a:solidFill>
                  <a:srgbClr val="C00000"/>
                </a:solidFill>
                <a:latin typeface="Tempus Sans ITC" pitchFamily="82" charset="0"/>
                <a:cs typeface="Times New Roman" pitchFamily="18" charset="0"/>
              </a:defRPr>
            </a:lvl1pPr>
          </a:lstStyle>
          <a:p>
            <a:pPr>
              <a:defRPr/>
            </a:pPr>
            <a:fld id="{46F3FC53-1017-4469-A920-CA4182310EAF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3600" b="1" kern="1200" spc="-125">
          <a:ln w="3175">
            <a:noFill/>
          </a:ln>
          <a:solidFill>
            <a:srgbClr val="404040"/>
          </a:solidFill>
          <a:latin typeface="標楷體" pitchFamily="65" charset="-120"/>
          <a:ea typeface="標楷體" pitchFamily="65" charset="-120"/>
          <a:cs typeface="標楷體" pitchFamily="65" charset="-12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標楷體" pitchFamily="65" charset="-120"/>
          <a:ea typeface="標楷體" pitchFamily="65" charset="-120"/>
          <a:cs typeface="Segoe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標楷體" pitchFamily="65" charset="-120"/>
          <a:ea typeface="標楷體" pitchFamily="65" charset="-120"/>
          <a:cs typeface="Segoe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標楷體" pitchFamily="65" charset="-120"/>
          <a:ea typeface="標楷體" pitchFamily="65" charset="-120"/>
          <a:cs typeface="Segoe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404040"/>
          </a:solidFill>
          <a:latin typeface="標楷體" pitchFamily="65" charset="-120"/>
          <a:ea typeface="標楷體" pitchFamily="65" charset="-120"/>
          <a:cs typeface="Segoe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emi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emi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emi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egoe Semibold" pitchFamily="34" charset="0"/>
        </a:defRPr>
      </a:lvl9pPr>
    </p:titleStyle>
    <p:bodyStyle>
      <a:lvl1pPr marL="460375" indent="-4603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Blip>
          <a:blip r:embed="rId7"/>
        </a:buBlip>
        <a:defRPr sz="2800">
          <a:solidFill>
            <a:srgbClr val="404040"/>
          </a:solidFill>
          <a:latin typeface="標楷體" pitchFamily="65" charset="-120"/>
          <a:ea typeface="標楷體" pitchFamily="65" charset="-120"/>
          <a:cs typeface="+mn-cs"/>
        </a:defRPr>
      </a:lvl1pPr>
      <a:lvl2pPr marL="855663" indent="-3952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SzPct val="90000"/>
        <a:buBlip>
          <a:blip r:embed="rId8"/>
        </a:buBlip>
        <a:defRPr sz="2400">
          <a:solidFill>
            <a:srgbClr val="404040"/>
          </a:solidFill>
          <a:latin typeface="標楷體" pitchFamily="65" charset="-120"/>
          <a:ea typeface="標楷體" pitchFamily="65" charset="-120"/>
        </a:defRPr>
      </a:lvl2pPr>
      <a:lvl3pPr marL="968375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•"/>
        <a:defRPr sz="2000">
          <a:solidFill>
            <a:schemeClr val="bg1"/>
          </a:solidFill>
          <a:latin typeface="標楷體" pitchFamily="65" charset="-120"/>
          <a:ea typeface="標楷體" pitchFamily="65" charset="-120"/>
        </a:defRPr>
      </a:lvl3pPr>
      <a:lvl4pPr marL="1257300" indent="-2873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–"/>
        <a:defRPr sz="2000">
          <a:solidFill>
            <a:schemeClr val="bg1"/>
          </a:solidFill>
          <a:latin typeface="標楷體" pitchFamily="65" charset="-120"/>
          <a:ea typeface="標楷體" pitchFamily="65" charset="-120"/>
        </a:defRPr>
      </a:lvl4pPr>
      <a:lvl5pPr marL="1546225" indent="-2873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1"/>
          </a:solidFill>
          <a:latin typeface="標楷體" pitchFamily="65" charset="-120"/>
          <a:ea typeface="標楷體" pitchFamily="65" charset="-120"/>
        </a:defRPr>
      </a:lvl5pPr>
      <a:lvl6pPr marL="2003425" indent="-287338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460625" indent="-287338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917825" indent="-287338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375025" indent="-287338" algn="l" rtl="0" fontAlgn="base">
        <a:lnSpc>
          <a:spcPct val="90000"/>
        </a:lnSpc>
        <a:spcBef>
          <a:spcPct val="3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2051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Bauhaus 93" pitchFamily="82" charset="0"/>
              </a:defRPr>
            </a:lvl1pPr>
          </a:lstStyle>
          <a:p>
            <a:pPr>
              <a:defRPr/>
            </a:pPr>
            <a:fld id="{64B91EC0-0AB2-4337-B65E-A5A0390751C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標楷體" pitchFamily="65" charset="-120"/>
          <a:ea typeface="標楷體" pitchFamily="65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標楷體" pitchFamily="65" charset="-12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標楷體" pitchFamily="65" charset="-120"/>
          <a:ea typeface="標楷體" pitchFamily="65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books.gotop.com.tw/booklists.aspx?Types=v&amp;Query=MT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certiport.com/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mcp.microsoft.com/mcp/Default.aspx" TargetMode="External"/><Relationship Id="rId2" Type="http://schemas.openxmlformats.org/officeDocument/2006/relationships/hyperlink" Target="https://mcp.microsoft.com/authenticate/login.aspx?returnurl=https://mcp.microsoft.com/mc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6.wmf"/><Relationship Id="rId4" Type="http://schemas.openxmlformats.org/officeDocument/2006/relationships/hyperlink" Target="https://mcp.microsoft.com/authenticate/validatemcp.aspx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get.adobe.com/flahsplayer" TargetMode="External"/><Relationship Id="rId2" Type="http://schemas.openxmlformats.org/officeDocument/2006/relationships/hyperlink" Target="http://certification.gotop.com.tw/ItemM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ertiport.com/portal/common/pagelibrary/Install_CP_Online_Exam_Delivery.html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463800"/>
            <a:ext cx="7772400" cy="14700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altLang="zh-CN" smtClean="0">
                <a:ln>
                  <a:noFill/>
                </a:ln>
                <a:ea typeface="Segoe Light"/>
                <a:cs typeface="Segoe Light"/>
              </a:rPr>
              <a:t>Microsoft Technology Associate</a:t>
            </a:r>
            <a:r>
              <a:rPr altLang="zh-TW" smtClean="0">
                <a:ln>
                  <a:noFill/>
                </a:ln>
                <a:ea typeface="Segoe Light"/>
                <a:cs typeface="Segoe Light"/>
              </a:rPr>
              <a:t/>
            </a:r>
            <a:br>
              <a:rPr altLang="zh-TW" smtClean="0">
                <a:ln>
                  <a:noFill/>
                </a:ln>
                <a:ea typeface="Segoe Light"/>
                <a:cs typeface="Segoe Light"/>
              </a:rPr>
            </a:br>
            <a:r>
              <a:rPr lang="zh-TW" altLang="en-US" smtClean="0">
                <a:ln>
                  <a:noFill/>
                </a:ln>
                <a:ea typeface="Segoe Light"/>
                <a:cs typeface="Segoe Light"/>
              </a:rPr>
              <a:t>微軟專業應用技術國際認證</a:t>
            </a:r>
            <a:endParaRPr altLang="zh-CN" smtClean="0">
              <a:ln>
                <a:noFill/>
              </a:ln>
              <a:ea typeface="Segoe Light"/>
              <a:cs typeface="Segoe Light"/>
            </a:endParaRPr>
          </a:p>
        </p:txBody>
      </p:sp>
      <p:sp>
        <p:nvSpPr>
          <p:cNvPr id="6147" name="副標題 2"/>
          <p:cNvSpPr>
            <a:spLocks noGrp="1"/>
          </p:cNvSpPr>
          <p:nvPr>
            <p:ph type="subTitle" idx="1"/>
          </p:nvPr>
        </p:nvSpPr>
        <p:spPr>
          <a:xfrm>
            <a:off x="684213" y="5516563"/>
            <a:ext cx="3775075" cy="792162"/>
          </a:xfrm>
        </p:spPr>
        <p:txBody>
          <a:bodyPr/>
          <a:lstStyle/>
          <a:p>
            <a:endParaRPr lang="en-US" altLang="zh-TW" sz="1200" b="1" smtClean="0">
              <a:solidFill>
                <a:schemeClr val="bg1"/>
              </a:solidFill>
            </a:endParaRPr>
          </a:p>
          <a:p>
            <a:r>
              <a:rPr lang="zh-TW" altLang="en-US" sz="2000" b="1" smtClean="0">
                <a:solidFill>
                  <a:schemeClr val="bg1"/>
                </a:solidFill>
              </a:rPr>
              <a:t>考務推廣部 </a:t>
            </a:r>
            <a:r>
              <a:rPr lang="en-US" altLang="zh-TW" sz="2000" b="1" smtClean="0">
                <a:solidFill>
                  <a:schemeClr val="bg1"/>
                </a:solidFill>
              </a:rPr>
              <a:t>PM</a:t>
            </a:r>
            <a:r>
              <a:rPr lang="zh-TW" altLang="en-US" sz="2000" b="1" smtClean="0">
                <a:solidFill>
                  <a:schemeClr val="bg1"/>
                </a:solidFill>
              </a:rPr>
              <a:t> </a:t>
            </a:r>
            <a:r>
              <a:rPr lang="en-US" altLang="zh-TW" sz="2000" b="1" smtClean="0">
                <a:solidFill>
                  <a:schemeClr val="bg1"/>
                </a:solidFill>
              </a:rPr>
              <a:t>Nick</a:t>
            </a:r>
          </a:p>
        </p:txBody>
      </p:sp>
      <p:pic>
        <p:nvPicPr>
          <p:cNvPr id="6148" name="圖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4813"/>
            <a:ext cx="2914650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MTA</a:t>
            </a:r>
            <a:r>
              <a:rPr lang="zh-TW" altLang="en-US" dirty="0"/>
              <a:t>認證產品面與教育面資訊</a:t>
            </a:r>
            <a:r>
              <a:rPr lang="en-US" altLang="zh-TW" sz="1800" dirty="0" smtClean="0"/>
              <a:t>(3/4)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bg1"/>
                </a:solidFill>
              </a:rPr>
              <a:t>官方</a:t>
            </a:r>
            <a:r>
              <a:rPr lang="zh-TW" altLang="en-US" dirty="0" smtClean="0">
                <a:solidFill>
                  <a:schemeClr val="bg1"/>
                </a:solidFill>
              </a:rPr>
              <a:t>教材系列</a:t>
            </a:r>
            <a:r>
              <a:rPr lang="en-US" altLang="zh-TW" sz="2400" dirty="0" smtClean="0">
                <a:solidFill>
                  <a:schemeClr val="bg1"/>
                </a:solidFill>
              </a:rPr>
              <a:t>(</a:t>
            </a:r>
            <a:r>
              <a:rPr lang="zh-TW" altLang="en-US" sz="2400" dirty="0" smtClean="0">
                <a:solidFill>
                  <a:schemeClr val="bg1"/>
                </a:solidFill>
              </a:rPr>
              <a:t>無洽談翻譯需求</a:t>
            </a:r>
            <a:r>
              <a:rPr lang="en-US" altLang="zh-TW" sz="2400" dirty="0" smtClean="0">
                <a:solidFill>
                  <a:schemeClr val="bg1"/>
                </a:solidFill>
              </a:rPr>
              <a:t>)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98-372 </a:t>
            </a:r>
            <a:r>
              <a:rPr lang="en-US" altLang="zh-TW" dirty="0" err="1">
                <a:solidFill>
                  <a:schemeClr val="bg1"/>
                </a:solidFill>
              </a:rPr>
              <a:t>.Net</a:t>
            </a:r>
            <a:r>
              <a:rPr lang="en-US" altLang="zh-TW" dirty="0">
                <a:solidFill>
                  <a:schemeClr val="bg1"/>
                </a:solidFill>
              </a:rPr>
              <a:t> </a:t>
            </a:r>
            <a:r>
              <a:rPr lang="zh-TW" altLang="zh-TW" dirty="0">
                <a:solidFill>
                  <a:schemeClr val="bg1"/>
                </a:solidFill>
              </a:rPr>
              <a:t>研發工程師核心能力</a:t>
            </a:r>
            <a:endParaRPr lang="en-US" altLang="zh-TW" dirty="0">
              <a:solidFill>
                <a:schemeClr val="bg1"/>
              </a:solidFill>
            </a:endParaRP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98-349 </a:t>
            </a:r>
            <a:r>
              <a:rPr lang="zh-TW" altLang="zh-TW" dirty="0">
                <a:solidFill>
                  <a:schemeClr val="bg1"/>
                </a:solidFill>
              </a:rPr>
              <a:t>視窗系統管理工程師核心能力</a:t>
            </a:r>
            <a:r>
              <a:rPr lang="en-US" altLang="zh-TW" dirty="0">
                <a:solidFill>
                  <a:schemeClr val="bg1"/>
                </a:solidFill>
              </a:rPr>
              <a:t> </a:t>
            </a:r>
            <a:endParaRPr lang="zh-TW" altLang="en-US" dirty="0">
              <a:solidFill>
                <a:schemeClr val="bg1"/>
              </a:solidFill>
            </a:endParaRPr>
          </a:p>
          <a:p>
            <a:pPr lvl="0"/>
            <a:r>
              <a:rPr lang="zh-TW" altLang="zh-TW" dirty="0" smtClean="0">
                <a:solidFill>
                  <a:schemeClr val="bg1"/>
                </a:solidFill>
              </a:rPr>
              <a:t>實戰</a:t>
            </a:r>
            <a:r>
              <a:rPr lang="zh-TW" altLang="zh-TW" dirty="0">
                <a:solidFill>
                  <a:schemeClr val="bg1"/>
                </a:solidFill>
              </a:rPr>
              <a:t>寶典</a:t>
            </a:r>
            <a:r>
              <a:rPr lang="zh-TW" altLang="zh-TW" dirty="0" smtClean="0">
                <a:solidFill>
                  <a:schemeClr val="bg1"/>
                </a:solidFill>
              </a:rPr>
              <a:t>系列</a:t>
            </a:r>
            <a:r>
              <a:rPr lang="en-US" altLang="zh-TW" sz="2400" dirty="0" smtClean="0">
                <a:solidFill>
                  <a:schemeClr val="bg1"/>
                </a:solidFill>
              </a:rPr>
              <a:t>(</a:t>
            </a:r>
            <a:r>
              <a:rPr lang="zh-TW" altLang="en-US" sz="2400" dirty="0" smtClean="0">
                <a:solidFill>
                  <a:schemeClr val="bg1"/>
                </a:solidFill>
              </a:rPr>
              <a:t>尚未出版</a:t>
            </a:r>
            <a:r>
              <a:rPr lang="en-US" altLang="zh-TW" sz="2400" dirty="0" smtClean="0">
                <a:solidFill>
                  <a:schemeClr val="bg1"/>
                </a:solidFill>
              </a:rPr>
              <a:t>)</a:t>
            </a:r>
          </a:p>
          <a:p>
            <a:pPr lvl="1"/>
            <a:r>
              <a:rPr lang="en-US" altLang="zh-TW" dirty="0" smtClean="0">
                <a:solidFill>
                  <a:schemeClr val="bg1"/>
                </a:solidFill>
              </a:rPr>
              <a:t>98-372  </a:t>
            </a:r>
            <a:r>
              <a:rPr lang="en-US" altLang="zh-TW" dirty="0" err="1">
                <a:solidFill>
                  <a:schemeClr val="bg1"/>
                </a:solidFill>
              </a:rPr>
              <a:t>.Net</a:t>
            </a:r>
            <a:r>
              <a:rPr lang="en-US" altLang="zh-TW" dirty="0">
                <a:solidFill>
                  <a:schemeClr val="bg1"/>
                </a:solidFill>
              </a:rPr>
              <a:t> </a:t>
            </a:r>
            <a:r>
              <a:rPr lang="zh-TW" altLang="zh-TW" dirty="0">
                <a:solidFill>
                  <a:schemeClr val="bg1"/>
                </a:solidFill>
              </a:rPr>
              <a:t>研發工程師核心</a:t>
            </a:r>
            <a:r>
              <a:rPr lang="zh-TW" altLang="zh-TW" dirty="0" smtClean="0">
                <a:solidFill>
                  <a:schemeClr val="bg1"/>
                </a:solidFill>
              </a:rPr>
              <a:t>能力</a:t>
            </a:r>
            <a:r>
              <a:rPr lang="en-US" altLang="zh-TW" dirty="0">
                <a:solidFill>
                  <a:schemeClr val="bg1"/>
                </a:solidFill>
              </a:rPr>
              <a:t>(VB</a:t>
            </a:r>
            <a:r>
              <a:rPr lang="en-US" altLang="zh-TW" dirty="0" smtClean="0">
                <a:solidFill>
                  <a:schemeClr val="bg1"/>
                </a:solidFill>
              </a:rPr>
              <a:t>)</a:t>
            </a:r>
            <a:endParaRPr lang="en-US" altLang="zh-TW" dirty="0">
              <a:solidFill>
                <a:schemeClr val="bg1"/>
              </a:solidFill>
            </a:endParaRP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98-372  </a:t>
            </a:r>
            <a:r>
              <a:rPr lang="en-US" altLang="zh-TW" dirty="0" err="1">
                <a:solidFill>
                  <a:schemeClr val="bg1"/>
                </a:solidFill>
              </a:rPr>
              <a:t>.Net</a:t>
            </a:r>
            <a:r>
              <a:rPr lang="en-US" altLang="zh-TW" dirty="0">
                <a:solidFill>
                  <a:schemeClr val="bg1"/>
                </a:solidFill>
              </a:rPr>
              <a:t> </a:t>
            </a:r>
            <a:r>
              <a:rPr lang="zh-TW" altLang="zh-TW" dirty="0">
                <a:solidFill>
                  <a:schemeClr val="bg1"/>
                </a:solidFill>
              </a:rPr>
              <a:t>研發工程師核心</a:t>
            </a:r>
            <a:r>
              <a:rPr lang="zh-TW" altLang="zh-TW" dirty="0" smtClean="0">
                <a:solidFill>
                  <a:schemeClr val="bg1"/>
                </a:solidFill>
              </a:rPr>
              <a:t>能力</a:t>
            </a:r>
            <a:r>
              <a:rPr lang="en-US" altLang="zh-TW" dirty="0">
                <a:solidFill>
                  <a:schemeClr val="bg1"/>
                </a:solidFill>
              </a:rPr>
              <a:t>(C</a:t>
            </a:r>
            <a:r>
              <a:rPr lang="en-US" altLang="zh-TW" dirty="0" smtClean="0">
                <a:solidFill>
                  <a:schemeClr val="bg1"/>
                </a:solidFill>
              </a:rPr>
              <a:t>#)</a:t>
            </a: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98-373  Mobile Development Fundamentals (VB)</a:t>
            </a: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98-373  Mobile Development Fundamentals (C#)</a:t>
            </a: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98-374  Gaming Development Fundamentals (VB)</a:t>
            </a:r>
          </a:p>
          <a:p>
            <a:pPr lvl="1"/>
            <a:r>
              <a:rPr lang="en-US" altLang="zh-TW" dirty="0">
                <a:solidFill>
                  <a:schemeClr val="bg1"/>
                </a:solidFill>
              </a:rPr>
              <a:t>98-374  Gaming Development Fundamentals (C</a:t>
            </a:r>
            <a:r>
              <a:rPr lang="en-US" altLang="zh-TW" dirty="0" smtClean="0">
                <a:solidFill>
                  <a:schemeClr val="bg1"/>
                </a:solidFill>
              </a:rPr>
              <a:t>#)</a:t>
            </a:r>
          </a:p>
          <a:p>
            <a:r>
              <a:rPr lang="en-US" altLang="zh-TW" dirty="0">
                <a:solidFill>
                  <a:schemeClr val="bg1"/>
                </a:solidFill>
              </a:rPr>
              <a:t>MTA</a:t>
            </a:r>
            <a:r>
              <a:rPr lang="zh-TW" altLang="en-US" dirty="0" smtClean="0">
                <a:solidFill>
                  <a:schemeClr val="bg1"/>
                </a:solidFill>
              </a:rPr>
              <a:t>認證教材</a:t>
            </a:r>
            <a:r>
              <a:rPr lang="zh-TW" altLang="en-US" dirty="0">
                <a:solidFill>
                  <a:schemeClr val="bg1"/>
                </a:solidFill>
              </a:rPr>
              <a:t>參考網址</a:t>
            </a:r>
            <a:r>
              <a:rPr lang="zh-TW" altLang="en-US" dirty="0" smtClean="0">
                <a:solidFill>
                  <a:schemeClr val="bg1"/>
                </a:solidFill>
              </a:rPr>
              <a:t>：</a:t>
            </a:r>
            <a:r>
              <a:rPr lang="en-US" altLang="zh-TW" sz="2000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altLang="zh-TW" sz="2000" dirty="0" smtClean="0">
                <a:solidFill>
                  <a:schemeClr val="bg1"/>
                </a:solidFill>
                <a:hlinkClick r:id="rId2"/>
              </a:rPr>
              <a:t>books.gotop.com.tw/booklists.aspx?Types=v&amp;Query=MTA</a:t>
            </a:r>
            <a:endParaRPr lang="en-US" altLang="zh-TW" sz="20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altLang="zh-TW" sz="2000" dirty="0" smtClean="0">
              <a:solidFill>
                <a:schemeClr val="bg1"/>
              </a:solidFill>
            </a:endParaRPr>
          </a:p>
          <a:p>
            <a:endParaRPr lang="en-US" altLang="zh-TW" dirty="0" smtClean="0"/>
          </a:p>
          <a:p>
            <a:pPr marL="0" lvl="0" indent="0">
              <a:buNone/>
            </a:pPr>
            <a:endParaRPr lang="en-US" altLang="zh-TW" b="1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E1C11-ECA5-46E2-8276-0868B448E860}" type="slidenum">
              <a:rPr lang="zh-TW" altLang="en-US" smtClean="0"/>
              <a:pPr>
                <a:defRPr/>
              </a:pPr>
              <a:t>10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2233602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315913"/>
            <a:ext cx="8229600" cy="1143001"/>
          </a:xfrm>
        </p:spPr>
        <p:txBody>
          <a:bodyPr/>
          <a:lstStyle/>
          <a:p>
            <a:pPr>
              <a:defRPr/>
            </a:pPr>
            <a:r>
              <a:rPr altLang="zh-TW" sz="2800" dirty="0" smtClean="0"/>
              <a:t>MTA</a:t>
            </a:r>
            <a:r>
              <a:rPr lang="zh-TW" altLang="en-US" sz="2800" dirty="0" smtClean="0"/>
              <a:t>認證產品面與</a:t>
            </a:r>
            <a:r>
              <a:rPr lang="zh-TW" altLang="en-US" sz="2800" dirty="0"/>
              <a:t>教育面</a:t>
            </a:r>
            <a:r>
              <a:rPr lang="zh-TW" altLang="en-US" sz="2800" dirty="0" smtClean="0"/>
              <a:t>資訊</a:t>
            </a:r>
            <a:r>
              <a:rPr altLang="zh-TW" sz="1200" dirty="0" smtClean="0"/>
              <a:t>(</a:t>
            </a:r>
            <a:r>
              <a:rPr lang="en-US" altLang="zh-TW" sz="1200" dirty="0" smtClean="0"/>
              <a:t>4</a:t>
            </a:r>
            <a:r>
              <a:rPr altLang="zh-TW" sz="1200" dirty="0" smtClean="0"/>
              <a:t>/</a:t>
            </a:r>
            <a:r>
              <a:rPr lang="en-US" altLang="zh-TW" sz="1200" dirty="0"/>
              <a:t>4</a:t>
            </a:r>
            <a:r>
              <a:rPr altLang="zh-TW" sz="1200" dirty="0" smtClean="0"/>
              <a:t>)</a:t>
            </a:r>
            <a:endParaRPr lang="zh-TW" altLang="en-US" sz="1200" dirty="0"/>
          </a:p>
        </p:txBody>
      </p:sp>
      <p:sp>
        <p:nvSpPr>
          <p:cNvPr id="18435" name="投影片編號版面配置區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4CADD81A-F6D9-4CB1-871F-8D349D212CC7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11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161176"/>
              </p:ext>
            </p:extLst>
          </p:nvPr>
        </p:nvGraphicFramePr>
        <p:xfrm>
          <a:off x="611188" y="485775"/>
          <a:ext cx="7921625" cy="6183334"/>
        </p:xfrm>
        <a:graphic>
          <a:graphicData uri="http://schemas.openxmlformats.org/drawingml/2006/table">
            <a:tbl>
              <a:tblPr/>
              <a:tblGrid>
                <a:gridCol w="3744912"/>
                <a:gridCol w="4176713"/>
              </a:tblGrid>
              <a:tr h="38891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新細明體" pitchFamily="18" charset="-120"/>
                          <a:cs typeface="Arial" pitchFamily="34" charset="0"/>
                        </a:rPr>
                        <a:t>MTA </a:t>
                      </a:r>
                      <a:r>
                        <a:rPr kumimoji="0" 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認證科目</a:t>
                      </a:r>
                      <a:r>
                        <a:rPr kumimoji="0" lang="zh-TW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與</a:t>
                      </a:r>
                      <a:r>
                        <a:rPr kumimoji="0" lang="zh-TW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微軟認證代碼</a:t>
                      </a:r>
                      <a:endParaRPr kumimoji="0" 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對應大學</a:t>
                      </a:r>
                      <a:r>
                        <a:rPr kumimoji="0" lang="zh-TW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授課</a:t>
                      </a:r>
                      <a:r>
                        <a:rPr kumimoji="0" lang="zh-TW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科目</a:t>
                      </a:r>
                      <a:endParaRPr kumimoji="0" lang="zh-TW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1238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資料庫管理員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Database 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資料庫管理師核心能力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Database Administration Fundamentals</a:t>
                      </a: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(98-364)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資料庫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MIS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管理資訊系統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/SQL</a:t>
                      </a:r>
                      <a:endParaRPr kumimoji="0" lang="zh-TW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Arial" pitchFamily="34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2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系統開研發人員</a:t>
                      </a:r>
                      <a:r>
                        <a:rPr kumimoji="0" 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Developer</a:t>
                      </a: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軟體研發工程師核心能力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Software Developer Fundamentals</a:t>
                      </a: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(98-361)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程式設計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軟體工程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電腦遊戲設計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視窗軟體研發工程師核心能力</a:t>
                      </a:r>
                      <a:endParaRPr kumimoji="0" 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Windows Developer Fundamentals</a:t>
                      </a:r>
                      <a:r>
                        <a:rPr kumimoji="0" lang="zh-TW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(98-362)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程式設計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軟體工程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作業系統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專題製作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網站研發工程師核心能力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Web Developer Fundamentals</a:t>
                      </a: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(98-363)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程式設計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網站設計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專題製作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網頁設計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273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200" b="1" kern="1200" dirty="0" err="1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.Net</a:t>
                      </a:r>
                      <a:r>
                        <a:rPr lang="en-US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 </a:t>
                      </a:r>
                      <a:r>
                        <a:rPr lang="zh-TW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研發工程師核心能力</a:t>
                      </a:r>
                      <a:endParaRPr lang="en-US" altLang="zh-TW" sz="1200" b="1" kern="1200" dirty="0" smtClean="0"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.NET Fundamentals Exam 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(98-372)</a:t>
                      </a:r>
                      <a:endParaRPr lang="zh-TW" altLang="zh-TW" sz="1200" b="1" kern="1200" dirty="0" smtClean="0"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作業系統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程式設計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軟體工程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/.NET 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概論</a:t>
                      </a:r>
                      <a:endParaRPr kumimoji="0" lang="zh-TW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Arial" pitchFamily="34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252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資訊技術專業工程師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 pitchFamily="18" charset="0"/>
                        </a:rPr>
                        <a:t>IT Pro </a:t>
                      </a:r>
                      <a:endParaRPr kumimoji="0" lang="zh-TW" alt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TW" alt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新細明體" pitchFamily="18" charset="-120"/>
                      </a:endParaRPr>
                    </a:p>
                  </a:txBody>
                  <a:tcPr marL="61654" marR="61654" marT="30825" marB="308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伺服器管理工程師核心能力</a:t>
                      </a:r>
                      <a:endParaRPr kumimoji="0" lang="zh-TW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Server Administration Fundamentals</a:t>
                      </a:r>
                      <a:r>
                        <a:rPr kumimoji="0" lang="zh-TW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(98-365)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作業系統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資料庫管理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管理資訊系統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網路管理與應用工程師核心能力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Networking Fundamentals</a:t>
                      </a: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(98-366)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網路概論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計算機網路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網路管理或應用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網路佈線</a:t>
                      </a:r>
                      <a:endParaRPr kumimoji="0" lang="zh-TW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Arial" pitchFamily="34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網路安全管理師核心能力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Security Fundamentals</a:t>
                      </a:r>
                      <a:r>
                        <a:rPr kumimoji="0" lang="zh-TW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(98-367)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網路安全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計算機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 </a:t>
                      </a:r>
                      <a:r>
                        <a:rPr kumimoji="0" lang="en-US" alt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 </a:t>
                      </a:r>
                      <a:r>
                        <a:rPr kumimoji="0" lang="zh-TW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網路管理</a:t>
                      </a:r>
                      <a:endParaRPr kumimoji="0" lang="zh-TW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Times New Roman" pitchFamily="18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視窗系統管理工程師核心能力</a:t>
                      </a:r>
                      <a:endParaRPr lang="en-US" altLang="zh-TW" sz="1200" b="1" kern="1200" dirty="0" smtClean="0"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Windows Operating System </a:t>
                      </a:r>
                      <a:r>
                        <a:rPr lang="en-US" altLang="zh-TW" sz="1200" b="1" kern="1200" dirty="0" err="1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Fundamantals</a:t>
                      </a:r>
                      <a:r>
                        <a:rPr lang="en-US" altLang="zh-TW" sz="1200" b="1" kern="1200" dirty="0" smtClean="0"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 </a:t>
                      </a:r>
                      <a:r>
                        <a:rPr lang="en-US" altLang="zh-TW" sz="1200" b="1" kern="1200" dirty="0" smtClean="0"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(98-349)</a:t>
                      </a:r>
                      <a:endParaRPr lang="zh-TW" altLang="zh-TW" sz="1200" b="1" kern="1200" dirty="0" smtClean="0"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計算機概論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/Windows 7</a:t>
                      </a:r>
                      <a:r>
                        <a:rPr kumimoji="0" lang="zh-TW" alt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操作</a:t>
                      </a:r>
                      <a:r>
                        <a:rPr kumimoji="0" lang="en-US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/</a:t>
                      </a:r>
                      <a:r>
                        <a:rPr kumimoji="0" lang="zh-CN" altLang="zh-TW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標楷體" pitchFamily="65" charset="-120"/>
                          <a:cs typeface="Arial" pitchFamily="34" charset="0"/>
                        </a:rPr>
                        <a:t>作業系統</a:t>
                      </a:r>
                      <a:endParaRPr kumimoji="0" lang="zh-TW" sz="12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標楷體" pitchFamily="65" charset="-120"/>
                        <a:cs typeface="Arial" pitchFamily="34" charset="0"/>
                      </a:endParaRPr>
                    </a:p>
                  </a:txBody>
                  <a:tcPr marL="61654" marR="61654" marT="30825" marB="308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各項核心能力詳述</a:t>
            </a:r>
            <a:r>
              <a:rPr altLang="zh-TW" dirty="0"/>
              <a:t/>
            </a:r>
            <a:br>
              <a:rPr altLang="zh-TW" dirty="0"/>
            </a:br>
            <a:r>
              <a:rPr lang="zh-CN" altLang="zh-TW" sz="2200" dirty="0">
                <a:solidFill>
                  <a:schemeClr val="bg1"/>
                </a:solidFill>
              </a:rPr>
              <a:t>系統開發工程師 </a:t>
            </a:r>
            <a:r>
              <a:rPr altLang="zh-TW" sz="2200" dirty="0">
                <a:solidFill>
                  <a:schemeClr val="bg1"/>
                </a:solidFill>
              </a:rPr>
              <a:t>Developer</a:t>
            </a:r>
            <a:endParaRPr lang="zh-TW" altLang="en-US" sz="2200" dirty="0"/>
          </a:p>
        </p:txBody>
      </p:sp>
      <p:sp>
        <p:nvSpPr>
          <p:cNvPr id="1945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18E78E9E-F754-44A0-84ED-224F00EA5AE3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12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5" name="資料庫圖表 4"/>
          <p:cNvGraphicFramePr/>
          <p:nvPr/>
        </p:nvGraphicFramePr>
        <p:xfrm>
          <a:off x="1319808" y="1397000"/>
          <a:ext cx="6504384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系統開發</a:t>
            </a:r>
            <a:r>
              <a:rPr lang="zh-CN" altLang="zh-TW" dirty="0" smtClean="0">
                <a:solidFill>
                  <a:schemeClr val="bg1"/>
                </a:solidFill>
              </a:rPr>
              <a:t>工程師</a:t>
            </a:r>
            <a:r>
              <a:rPr lang="zh-TW" altLang="en-US" dirty="0">
                <a:solidFill>
                  <a:schemeClr val="bg1"/>
                </a:solidFill>
              </a:rPr>
              <a:t>核心能力</a:t>
            </a:r>
            <a:r>
              <a:rPr altLang="zh-TW" sz="1400" dirty="0" smtClean="0">
                <a:solidFill>
                  <a:schemeClr val="bg1"/>
                </a:solidFill>
              </a:rPr>
              <a:t>(1/</a:t>
            </a:r>
            <a:r>
              <a:rPr lang="en-US" altLang="zh-TW" sz="1400" dirty="0" smtClean="0">
                <a:solidFill>
                  <a:schemeClr val="bg1"/>
                </a:solidFill>
              </a:rPr>
              <a:t>6</a:t>
            </a:r>
            <a:r>
              <a:rPr altLang="zh-TW" sz="1400" dirty="0" smtClean="0">
                <a:solidFill>
                  <a:schemeClr val="bg1"/>
                </a:solidFill>
              </a:rPr>
              <a:t>)</a:t>
            </a:r>
            <a:endParaRPr lang="zh-TW" altLang="en-US" sz="1400" dirty="0">
              <a:solidFill>
                <a:schemeClr val="bg1"/>
              </a:solidFill>
            </a:endParaRPr>
          </a:p>
        </p:txBody>
      </p:sp>
      <p:sp>
        <p:nvSpPr>
          <p:cNvPr id="2048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dirty="0" smtClean="0"/>
              <a:t>98-361 </a:t>
            </a:r>
            <a:r>
              <a:rPr lang="en-US" altLang="zh-TW" b="1" dirty="0" smtClean="0"/>
              <a:t>Software </a:t>
            </a:r>
            <a:r>
              <a:rPr lang="en-US" altLang="zh-TW" b="1" dirty="0" smtClean="0"/>
              <a:t>Development Fundamentals </a:t>
            </a:r>
            <a:r>
              <a:rPr lang="en-US" altLang="zh-TW" b="1" dirty="0" smtClean="0">
                <a:solidFill>
                  <a:srgbClr val="FF0000"/>
                </a:solidFill>
              </a:rPr>
              <a:t>(</a:t>
            </a:r>
            <a:r>
              <a:rPr lang="en-US" altLang="zh-TW" b="1" dirty="0" smtClean="0">
                <a:solidFill>
                  <a:srgbClr val="FF0000"/>
                </a:solidFill>
              </a:rPr>
              <a:t>VB</a:t>
            </a:r>
            <a:r>
              <a:rPr lang="zh-TW" altLang="en-US" b="1" dirty="0">
                <a:solidFill>
                  <a:srgbClr val="FF0000"/>
                </a:solidFill>
              </a:rPr>
              <a:t>、</a:t>
            </a:r>
            <a:r>
              <a:rPr lang="en-US" altLang="zh-TW" b="1" dirty="0">
                <a:solidFill>
                  <a:srgbClr val="FF0000"/>
                </a:solidFill>
              </a:rPr>
              <a:t>C</a:t>
            </a:r>
            <a:r>
              <a:rPr lang="en-US" altLang="zh-TW" b="1" dirty="0" smtClean="0">
                <a:solidFill>
                  <a:srgbClr val="FF0000"/>
                </a:solidFill>
              </a:rPr>
              <a:t>#) </a:t>
            </a:r>
            <a:r>
              <a:rPr lang="zh-TW" altLang="en-US" b="1" dirty="0" smtClean="0"/>
              <a:t>軟體</a:t>
            </a:r>
            <a:r>
              <a:rPr lang="zh-TW" altLang="en-US" b="1" dirty="0" smtClean="0"/>
              <a:t>研發工程師核心能力</a:t>
            </a:r>
            <a:endParaRPr lang="en-US" altLang="zh-TW" b="1" dirty="0" smtClean="0"/>
          </a:p>
          <a:p>
            <a:pPr lvl="1"/>
            <a:r>
              <a:rPr lang="zh-TW" altLang="zh-TW" sz="3200" dirty="0" smtClean="0"/>
              <a:t>了解核心程式設計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了解物件導向程式設計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了解一般軟體開發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</a:t>
            </a:r>
            <a:r>
              <a:rPr lang="en-US" altLang="zh-TW" sz="3200" dirty="0" smtClean="0"/>
              <a:t> Web </a:t>
            </a:r>
            <a:r>
              <a:rPr lang="zh-TW" altLang="zh-TW" sz="3200" dirty="0" smtClean="0"/>
              <a:t>應用程式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了解桌面應用程式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了解資料庫</a:t>
            </a:r>
            <a:endParaRPr lang="zh-TW" altLang="en-US" sz="3200" dirty="0" smtClean="0"/>
          </a:p>
        </p:txBody>
      </p:sp>
      <p:sp>
        <p:nvSpPr>
          <p:cNvPr id="2048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1F14B78C-DB10-49B8-8A14-511A07CCFB42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13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系統開發工程師</a:t>
            </a:r>
            <a:r>
              <a:rPr lang="zh-TW" altLang="en-US" dirty="0">
                <a:solidFill>
                  <a:schemeClr val="bg1"/>
                </a:solidFill>
              </a:rPr>
              <a:t>核心能力</a:t>
            </a:r>
            <a:r>
              <a:rPr altLang="zh-TW" sz="1400" dirty="0" smtClean="0"/>
              <a:t>(2/</a:t>
            </a:r>
            <a:r>
              <a:rPr lang="en-US" altLang="zh-TW" sz="1400" dirty="0" smtClean="0"/>
              <a:t>6</a:t>
            </a:r>
            <a:r>
              <a:rPr altLang="zh-TW" sz="1400" dirty="0" smtClean="0"/>
              <a:t>)</a:t>
            </a:r>
            <a:endParaRPr lang="zh-TW" altLang="en-US" sz="1400" dirty="0"/>
          </a:p>
        </p:txBody>
      </p:sp>
      <p:sp>
        <p:nvSpPr>
          <p:cNvPr id="21507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sz="3200" b="1" smtClean="0"/>
              <a:t>98-362 Windows Development Fundamentals </a:t>
            </a:r>
            <a:r>
              <a:rPr lang="zh-TW" altLang="en-US" sz="3200" b="1" smtClean="0"/>
              <a:t>視窗研發工程師核心能力</a:t>
            </a:r>
            <a:endParaRPr lang="en-US" altLang="zh-TW" sz="3200" b="1" smtClean="0"/>
          </a:p>
          <a:p>
            <a:pPr lvl="1"/>
            <a:r>
              <a:rPr lang="zh-TW" altLang="zh-TW" sz="3200" smtClean="0"/>
              <a:t>了解</a:t>
            </a:r>
            <a:r>
              <a:rPr lang="en-US" altLang="zh-TW" sz="3200" smtClean="0"/>
              <a:t> Windows </a:t>
            </a:r>
            <a:r>
              <a:rPr lang="zh-TW" altLang="zh-TW" sz="3200" smtClean="0"/>
              <a:t>程式設計基礎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建立</a:t>
            </a:r>
            <a:r>
              <a:rPr lang="en-US" altLang="zh-TW" sz="3200" smtClean="0"/>
              <a:t> Windows Forms </a:t>
            </a:r>
            <a:r>
              <a:rPr lang="zh-TW" altLang="zh-TW" sz="3200" smtClean="0"/>
              <a:t>應用程式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建立</a:t>
            </a:r>
            <a:r>
              <a:rPr lang="en-US" altLang="zh-TW" sz="3200" smtClean="0"/>
              <a:t> Windows </a:t>
            </a:r>
            <a:r>
              <a:rPr lang="zh-TW" altLang="zh-TW" sz="3200" smtClean="0"/>
              <a:t>服務應用程式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在</a:t>
            </a:r>
            <a:r>
              <a:rPr lang="en-US" altLang="zh-TW" sz="3200" smtClean="0"/>
              <a:t> Windows Forms </a:t>
            </a:r>
            <a:r>
              <a:rPr lang="zh-TW" altLang="zh-TW" sz="3200" smtClean="0"/>
              <a:t>應用程式中存取資料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部署</a:t>
            </a:r>
            <a:r>
              <a:rPr lang="en-US" altLang="zh-TW" sz="3200" smtClean="0"/>
              <a:t> Windows </a:t>
            </a:r>
            <a:r>
              <a:rPr lang="zh-TW" altLang="zh-TW" sz="3200" smtClean="0"/>
              <a:t>應用程式</a:t>
            </a:r>
            <a:endParaRPr lang="zh-TW" altLang="en-US" sz="3200" smtClean="0"/>
          </a:p>
        </p:txBody>
      </p:sp>
      <p:sp>
        <p:nvSpPr>
          <p:cNvPr id="2150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7098F1AF-B17C-4BC3-9E1E-D66C659F381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14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系統開發工程師</a:t>
            </a:r>
            <a:r>
              <a:rPr lang="zh-TW" altLang="en-US" dirty="0">
                <a:solidFill>
                  <a:schemeClr val="bg1"/>
                </a:solidFill>
              </a:rPr>
              <a:t>核心能力</a:t>
            </a:r>
            <a:r>
              <a:rPr altLang="zh-TW" sz="1400" dirty="0" smtClean="0"/>
              <a:t>(3/</a:t>
            </a:r>
            <a:r>
              <a:rPr lang="en-US" altLang="zh-TW" sz="1400" dirty="0" smtClean="0"/>
              <a:t>6</a:t>
            </a:r>
            <a:r>
              <a:rPr altLang="zh-TW" sz="1400" dirty="0" smtClean="0"/>
              <a:t>)</a:t>
            </a:r>
            <a:endParaRPr lang="zh-TW" altLang="en-US" sz="1400" dirty="0"/>
          </a:p>
        </p:txBody>
      </p:sp>
      <p:sp>
        <p:nvSpPr>
          <p:cNvPr id="22531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dirty="0" smtClean="0"/>
              <a:t>98-363 </a:t>
            </a:r>
            <a:r>
              <a:rPr lang="en-US" altLang="zh-TW" b="1" dirty="0" smtClean="0">
                <a:solidFill>
                  <a:schemeClr val="bg1"/>
                </a:solidFill>
              </a:rPr>
              <a:t>Web </a:t>
            </a:r>
            <a:r>
              <a:rPr lang="en-US" altLang="zh-TW" b="1" dirty="0" smtClean="0">
                <a:solidFill>
                  <a:schemeClr val="bg1"/>
                </a:solidFill>
              </a:rPr>
              <a:t>Development Fundamental </a:t>
            </a:r>
            <a:r>
              <a:rPr lang="en-US" altLang="zh-TW" b="1" dirty="0" smtClean="0">
                <a:solidFill>
                  <a:schemeClr val="bg1"/>
                </a:solidFill>
              </a:rPr>
              <a:t/>
            </a:r>
            <a:br>
              <a:rPr lang="en-US" altLang="zh-TW" b="1" dirty="0" smtClean="0">
                <a:solidFill>
                  <a:schemeClr val="bg1"/>
                </a:solidFill>
              </a:rPr>
            </a:br>
            <a:r>
              <a:rPr lang="en-US" altLang="zh-TW" b="1" dirty="0" smtClean="0">
                <a:solidFill>
                  <a:srgbClr val="FF0000"/>
                </a:solidFill>
              </a:rPr>
              <a:t>(</a:t>
            </a:r>
            <a:r>
              <a:rPr lang="en-US" altLang="zh-TW" b="1" dirty="0" smtClean="0">
                <a:solidFill>
                  <a:srgbClr val="FF0000"/>
                </a:solidFill>
              </a:rPr>
              <a:t>VB</a:t>
            </a:r>
            <a:r>
              <a:rPr lang="zh-TW" altLang="en-US" b="1" dirty="0">
                <a:solidFill>
                  <a:srgbClr val="FF0000"/>
                </a:solidFill>
              </a:rPr>
              <a:t>、</a:t>
            </a:r>
            <a:r>
              <a:rPr lang="en-US" altLang="zh-TW" b="1" dirty="0">
                <a:solidFill>
                  <a:srgbClr val="FF0000"/>
                </a:solidFill>
              </a:rPr>
              <a:t>C</a:t>
            </a:r>
            <a:r>
              <a:rPr lang="en-US" altLang="zh-TW" b="1" dirty="0" smtClean="0">
                <a:solidFill>
                  <a:srgbClr val="FF0000"/>
                </a:solidFill>
              </a:rPr>
              <a:t>#) </a:t>
            </a:r>
            <a:r>
              <a:rPr lang="zh-TW" altLang="en-US" b="1" dirty="0" smtClean="0">
                <a:solidFill>
                  <a:schemeClr val="bg1"/>
                </a:solidFill>
              </a:rPr>
              <a:t>網站</a:t>
            </a:r>
            <a:r>
              <a:rPr lang="zh-TW" altLang="en-US" b="1" dirty="0" smtClean="0">
                <a:solidFill>
                  <a:schemeClr val="bg1"/>
                </a:solidFill>
              </a:rPr>
              <a:t>研發工程師核心能力</a:t>
            </a:r>
            <a:endParaRPr lang="en-US" altLang="zh-TW" b="1" dirty="0" smtClean="0">
              <a:solidFill>
                <a:schemeClr val="bg1"/>
              </a:solidFill>
            </a:endParaRPr>
          </a:p>
          <a:p>
            <a:pPr lvl="1"/>
            <a:r>
              <a:rPr lang="zh-TW" altLang="zh-TW" sz="3200" dirty="0" smtClean="0"/>
              <a:t>執行</a:t>
            </a:r>
            <a:r>
              <a:rPr lang="en-US" altLang="zh-TW" sz="3200" dirty="0" smtClean="0"/>
              <a:t> Web </a:t>
            </a:r>
            <a:r>
              <a:rPr lang="zh-TW" altLang="zh-TW" sz="3200" dirty="0" smtClean="0"/>
              <a:t>應用程式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使用資料與服務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針對</a:t>
            </a:r>
            <a:r>
              <a:rPr lang="en-US" altLang="zh-TW" sz="3200" dirty="0" smtClean="0"/>
              <a:t> Web </a:t>
            </a:r>
            <a:r>
              <a:rPr lang="zh-TW" altLang="zh-TW" sz="3200" dirty="0" smtClean="0"/>
              <a:t>應用程式進行疑難排解與偵錯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使用用戶端指令碼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設定與部署</a:t>
            </a:r>
            <a:r>
              <a:rPr lang="en-US" altLang="zh-TW" sz="3200" dirty="0" smtClean="0"/>
              <a:t> Web </a:t>
            </a:r>
            <a:r>
              <a:rPr lang="zh-TW" altLang="zh-TW" sz="3200" dirty="0" smtClean="0"/>
              <a:t>應用程式</a:t>
            </a:r>
            <a:endParaRPr lang="zh-TW" altLang="en-US" dirty="0" smtClean="0">
              <a:solidFill>
                <a:schemeClr val="bg1"/>
              </a:solidFill>
            </a:endParaRPr>
          </a:p>
        </p:txBody>
      </p:sp>
      <p:sp>
        <p:nvSpPr>
          <p:cNvPr id="2253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94BF68DA-606D-4AB5-B057-FFA0D7D9592F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15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系統開發工程師</a:t>
            </a:r>
            <a:r>
              <a:rPr lang="zh-TW" altLang="en-US" dirty="0">
                <a:solidFill>
                  <a:schemeClr val="bg1"/>
                </a:solidFill>
              </a:rPr>
              <a:t>核心能力</a:t>
            </a:r>
            <a:r>
              <a:rPr altLang="zh-TW" sz="1400" dirty="0" smtClean="0"/>
              <a:t>(4/</a:t>
            </a:r>
            <a:r>
              <a:rPr lang="en-US" altLang="zh-TW" sz="1400" dirty="0" smtClean="0"/>
              <a:t>6</a:t>
            </a:r>
            <a:r>
              <a:rPr altLang="zh-TW" sz="1400" dirty="0" smtClean="0"/>
              <a:t>)</a:t>
            </a:r>
            <a:endParaRPr lang="zh-TW" altLang="en-US" dirty="0"/>
          </a:p>
        </p:txBody>
      </p:sp>
      <p:sp>
        <p:nvSpPr>
          <p:cNvPr id="23555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72AD8397-A7A2-4990-8636-62F7435D0F81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16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23556" name="直排文字版面配置區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dirty="0" smtClean="0"/>
              <a:t>98-372 </a:t>
            </a:r>
            <a:r>
              <a:rPr lang="en-US" altLang="zh-TW" b="1" dirty="0" smtClean="0"/>
              <a:t>.</a:t>
            </a:r>
            <a:r>
              <a:rPr lang="en-US" altLang="zh-TW" b="1" dirty="0" smtClean="0"/>
              <a:t>NET Fundamentals </a:t>
            </a:r>
            <a:r>
              <a:rPr lang="en-US" altLang="zh-TW" b="1" dirty="0" smtClean="0"/>
              <a:t>Exam</a:t>
            </a:r>
            <a:r>
              <a:rPr lang="en-US" altLang="zh-TW" b="1" dirty="0">
                <a:solidFill>
                  <a:srgbClr val="FF0000"/>
                </a:solidFill>
              </a:rPr>
              <a:t> </a:t>
            </a:r>
            <a:r>
              <a:rPr lang="en-US" altLang="zh-TW" b="1" dirty="0" smtClean="0">
                <a:solidFill>
                  <a:srgbClr val="FF0000"/>
                </a:solidFill>
              </a:rPr>
              <a:t/>
            </a:r>
            <a:br>
              <a:rPr lang="en-US" altLang="zh-TW" b="1" dirty="0" smtClean="0">
                <a:solidFill>
                  <a:srgbClr val="FF0000"/>
                </a:solidFill>
              </a:rPr>
            </a:br>
            <a:r>
              <a:rPr lang="en-US" altLang="zh-TW" b="1" dirty="0" smtClean="0">
                <a:solidFill>
                  <a:srgbClr val="FF0000"/>
                </a:solidFill>
              </a:rPr>
              <a:t>(VB</a:t>
            </a:r>
            <a:r>
              <a:rPr lang="zh-TW" altLang="en-US" b="1" dirty="0">
                <a:solidFill>
                  <a:srgbClr val="FF0000"/>
                </a:solidFill>
              </a:rPr>
              <a:t>、</a:t>
            </a:r>
            <a:r>
              <a:rPr lang="en-US" altLang="zh-TW" b="1" dirty="0">
                <a:solidFill>
                  <a:srgbClr val="FF0000"/>
                </a:solidFill>
              </a:rPr>
              <a:t>C</a:t>
            </a:r>
            <a:r>
              <a:rPr lang="en-US" altLang="zh-TW" b="1" dirty="0" smtClean="0">
                <a:solidFill>
                  <a:srgbClr val="FF0000"/>
                </a:solidFill>
              </a:rPr>
              <a:t>#)</a:t>
            </a:r>
            <a:r>
              <a:rPr lang="en-US" altLang="zh-TW" b="1" dirty="0" smtClean="0"/>
              <a:t> </a:t>
            </a:r>
            <a:r>
              <a:rPr lang="en-US" altLang="zh-TW" b="1" dirty="0" err="1" smtClean="0"/>
              <a:t>.</a:t>
            </a:r>
            <a:r>
              <a:rPr lang="en-US" altLang="zh-TW" b="1" dirty="0" err="1" smtClean="0"/>
              <a:t>Net</a:t>
            </a:r>
            <a:r>
              <a:rPr lang="en-US" altLang="zh-TW" b="1" dirty="0" smtClean="0"/>
              <a:t> </a:t>
            </a:r>
            <a:r>
              <a:rPr lang="zh-TW" altLang="en-US" b="1" dirty="0" smtClean="0"/>
              <a:t>研發工程師核心能力</a:t>
            </a:r>
            <a:endParaRPr lang="en-US" altLang="zh-TW" b="1" dirty="0" smtClean="0"/>
          </a:p>
          <a:p>
            <a:pPr lvl="1"/>
            <a:r>
              <a:rPr lang="zh-TW" altLang="en-US" sz="2800" dirty="0" smtClean="0"/>
              <a:t>了解 </a:t>
            </a:r>
            <a:r>
              <a:rPr lang="en-US" altLang="zh-TW" sz="2800" dirty="0" smtClean="0"/>
              <a:t>.NET Framework </a:t>
            </a:r>
            <a:r>
              <a:rPr lang="zh-TW" altLang="en-US" sz="2800" dirty="0" smtClean="0"/>
              <a:t>概念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 </a:t>
            </a:r>
            <a:r>
              <a:rPr lang="en-US" altLang="zh-TW" sz="2800" dirty="0" smtClean="0"/>
              <a:t>.NET Framework </a:t>
            </a:r>
            <a:r>
              <a:rPr lang="zh-TW" altLang="en-US" sz="2800" dirty="0" smtClean="0"/>
              <a:t>中的命名空間與類別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 </a:t>
            </a:r>
            <a:r>
              <a:rPr lang="en-US" altLang="zh-TW" sz="2800" dirty="0" smtClean="0"/>
              <a:t>.NET </a:t>
            </a:r>
            <a:r>
              <a:rPr lang="zh-TW" altLang="en-US" sz="2800" dirty="0" smtClean="0"/>
              <a:t>程式碼編譯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 </a:t>
            </a:r>
            <a:r>
              <a:rPr lang="en-US" altLang="zh-TW" sz="2800" dirty="0" smtClean="0"/>
              <a:t>.NET Framework </a:t>
            </a:r>
            <a:r>
              <a:rPr lang="zh-TW" altLang="en-US" sz="2800" dirty="0" smtClean="0"/>
              <a:t>中的 </a:t>
            </a:r>
            <a:r>
              <a:rPr lang="en-US" altLang="zh-TW" sz="2800" dirty="0" smtClean="0"/>
              <a:t>I/O </a:t>
            </a:r>
            <a:r>
              <a:rPr lang="zh-TW" altLang="en-US" sz="2800" dirty="0" smtClean="0"/>
              <a:t>類別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了解安全性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 </a:t>
            </a:r>
            <a:r>
              <a:rPr lang="en-US" altLang="zh-TW" sz="2800" dirty="0" smtClean="0"/>
              <a:t>.NET </a:t>
            </a:r>
            <a:r>
              <a:rPr lang="zh-TW" altLang="en-US" sz="2800" dirty="0" smtClean="0"/>
              <a:t>語言</a:t>
            </a:r>
            <a:endParaRPr lang="en-US" altLang="zh-TW" sz="2800" dirty="0" smtClean="0"/>
          </a:p>
          <a:p>
            <a:pPr lvl="1"/>
            <a:r>
              <a:rPr lang="zh-TW" altLang="en-US" sz="2800" dirty="0" smtClean="0"/>
              <a:t>了解記憶體管理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bg1"/>
                </a:solidFill>
              </a:rPr>
              <a:t>系統開發工程師核心能力</a:t>
            </a:r>
            <a:r>
              <a:rPr lang="en-US" altLang="zh-TW" sz="1400" dirty="0" smtClean="0"/>
              <a:t>(</a:t>
            </a:r>
            <a:r>
              <a:rPr lang="en-US" altLang="zh-TW" sz="1400" dirty="0"/>
              <a:t>6</a:t>
            </a:r>
            <a:r>
              <a:rPr lang="en-US" altLang="zh-TW" sz="1400" dirty="0" smtClean="0"/>
              <a:t>/6)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chemeClr val="bg1"/>
                </a:solidFill>
              </a:rPr>
              <a:t>98-373  Mobile Development Fundamentals </a:t>
            </a:r>
            <a:r>
              <a:rPr lang="en-US" altLang="zh-TW" b="1" dirty="0" smtClean="0">
                <a:solidFill>
                  <a:srgbClr val="FF0000"/>
                </a:solidFill>
              </a:rPr>
              <a:t>(VB</a:t>
            </a:r>
            <a:r>
              <a:rPr lang="zh-TW" altLang="en-US" b="1" dirty="0" smtClean="0">
                <a:solidFill>
                  <a:srgbClr val="FF0000"/>
                </a:solidFill>
              </a:rPr>
              <a:t>、</a:t>
            </a:r>
            <a:r>
              <a:rPr lang="en-US" altLang="zh-TW" b="1" dirty="0" smtClean="0">
                <a:solidFill>
                  <a:srgbClr val="FF0000"/>
                </a:solidFill>
              </a:rPr>
              <a:t>C#)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使用實體裝置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使用資料與行動裝置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使用行動應用程式開發環境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開發行動應用程式</a:t>
            </a:r>
            <a:endParaRPr lang="zh-TW" altLang="en-US" sz="3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E1C11-ECA5-46E2-8276-0868B448E860}" type="slidenum">
              <a:rPr lang="zh-TW" altLang="en-US" smtClean="0"/>
              <a:pPr>
                <a:defRPr/>
              </a:pPr>
              <a:t>17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82866437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solidFill>
                  <a:schemeClr val="bg1"/>
                </a:solidFill>
              </a:rPr>
              <a:t>系統開發工程師核心能力</a:t>
            </a:r>
            <a:r>
              <a:rPr lang="en-US" altLang="zh-TW" sz="1400" dirty="0" smtClean="0"/>
              <a:t>(</a:t>
            </a:r>
            <a:r>
              <a:rPr lang="en-US" altLang="zh-TW" sz="1400" dirty="0"/>
              <a:t>6</a:t>
            </a:r>
            <a:r>
              <a:rPr lang="en-US" altLang="zh-TW" sz="1400" dirty="0" smtClean="0"/>
              <a:t>/6)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bg1"/>
                </a:solidFill>
              </a:rPr>
              <a:t>98-374  </a:t>
            </a:r>
            <a:r>
              <a:rPr lang="en-US" altLang="zh-TW" dirty="0">
                <a:solidFill>
                  <a:schemeClr val="bg1"/>
                </a:solidFill>
              </a:rPr>
              <a:t>Gaming Development Fundamentals </a:t>
            </a:r>
            <a:r>
              <a:rPr lang="en-US" altLang="zh-TW" b="1" dirty="0">
                <a:solidFill>
                  <a:srgbClr val="FF0000"/>
                </a:solidFill>
              </a:rPr>
              <a:t>(</a:t>
            </a:r>
            <a:r>
              <a:rPr lang="en-US" altLang="zh-TW" b="1" dirty="0" smtClean="0">
                <a:solidFill>
                  <a:srgbClr val="FF0000"/>
                </a:solidFill>
              </a:rPr>
              <a:t>VB</a:t>
            </a:r>
            <a:r>
              <a:rPr lang="zh-TW" altLang="en-US" b="1" dirty="0" smtClean="0">
                <a:solidFill>
                  <a:srgbClr val="FF0000"/>
                </a:solidFill>
              </a:rPr>
              <a:t>、</a:t>
            </a:r>
            <a:r>
              <a:rPr lang="en-US" altLang="zh-TW" b="1" dirty="0" smtClean="0">
                <a:solidFill>
                  <a:srgbClr val="FF0000"/>
                </a:solidFill>
              </a:rPr>
              <a:t>C#)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了解遊戲設計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了解硬體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了解圖形</a:t>
            </a:r>
          </a:p>
          <a:p>
            <a:pPr lvl="1"/>
            <a:r>
              <a:rPr lang="zh-TW" altLang="en-US" sz="3200" dirty="0">
                <a:solidFill>
                  <a:schemeClr val="bg1"/>
                </a:solidFill>
              </a:rPr>
              <a:t>了解動畫</a:t>
            </a:r>
            <a:endParaRPr lang="en-US" altLang="zh-TW" sz="3200" dirty="0">
              <a:solidFill>
                <a:schemeClr val="bg1"/>
              </a:solidFill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E1C11-ECA5-46E2-8276-0868B448E860}" type="slidenum">
              <a:rPr lang="zh-TW" altLang="en-US" smtClean="0"/>
              <a:pPr>
                <a:defRPr/>
              </a:pPr>
              <a:t>18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93839422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AA08A5E2-FDA0-4C2E-B31E-60ADD773786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19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5" name="資料庫圖表 4"/>
          <p:cNvGraphicFramePr/>
          <p:nvPr/>
        </p:nvGraphicFramePr>
        <p:xfrm>
          <a:off x="1319808" y="1397000"/>
          <a:ext cx="6504384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各項核心能力詳述</a:t>
            </a:r>
            <a:r>
              <a:rPr altLang="zh-TW" dirty="0"/>
              <a:t/>
            </a:r>
            <a:br>
              <a:rPr altLang="zh-TW" dirty="0"/>
            </a:br>
            <a:r>
              <a:rPr lang="zh-CN" altLang="zh-TW" sz="2200" dirty="0">
                <a:solidFill>
                  <a:schemeClr val="bg1"/>
                </a:solidFill>
              </a:rPr>
              <a:t>資料庫管理師</a:t>
            </a:r>
            <a:r>
              <a:rPr altLang="zh-CN" sz="2200" dirty="0">
                <a:solidFill>
                  <a:schemeClr val="bg1"/>
                </a:solidFill>
              </a:rPr>
              <a:t> </a:t>
            </a:r>
            <a:r>
              <a:rPr altLang="zh-TW" sz="2200" dirty="0">
                <a:solidFill>
                  <a:schemeClr val="bg1"/>
                </a:solidFill>
              </a:rPr>
              <a:t>Database</a:t>
            </a:r>
            <a:endParaRPr lang="zh-TW" altLang="en-US" sz="22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簡 報 大 綱</a:t>
            </a:r>
            <a:endParaRPr lang="zh-TW" altLang="en-US" dirty="0"/>
          </a:p>
        </p:txBody>
      </p:sp>
      <p:sp>
        <p:nvSpPr>
          <p:cNvPr id="9219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zh-TW" altLang="en-US" sz="3600" b="1" dirty="0">
                <a:solidFill>
                  <a:schemeClr val="bg1"/>
                </a:solidFill>
              </a:rPr>
              <a:t>畢業證書 </a:t>
            </a:r>
            <a:r>
              <a:rPr lang="en-US" altLang="zh-TW" sz="3600" b="1" dirty="0">
                <a:solidFill>
                  <a:schemeClr val="bg1"/>
                </a:solidFill>
              </a:rPr>
              <a:t>VS.</a:t>
            </a:r>
            <a:r>
              <a:rPr lang="zh-TW" altLang="en-US" sz="3600" b="1" dirty="0">
                <a:solidFill>
                  <a:schemeClr val="bg1"/>
                </a:solidFill>
              </a:rPr>
              <a:t>專業認證</a:t>
            </a:r>
            <a:endParaRPr lang="en-US" altLang="zh-TW" sz="36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zh-TW" sz="3600" b="1" dirty="0" smtClean="0">
                <a:solidFill>
                  <a:schemeClr val="bg1"/>
                </a:solidFill>
              </a:rPr>
              <a:t>MTA</a:t>
            </a:r>
            <a:r>
              <a:rPr lang="zh-TW" altLang="en-US" sz="3600" b="1" dirty="0" smtClean="0">
                <a:solidFill>
                  <a:schemeClr val="bg1"/>
                </a:solidFill>
              </a:rPr>
              <a:t>認證概述</a:t>
            </a:r>
            <a:endParaRPr lang="en-US" altLang="zh-TW" sz="36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zh-TW" sz="3600" b="1" dirty="0" smtClean="0">
                <a:solidFill>
                  <a:schemeClr val="bg1"/>
                </a:solidFill>
              </a:rPr>
              <a:t>MTA</a:t>
            </a:r>
            <a:r>
              <a:rPr lang="zh-TW" altLang="en-US" sz="3600" b="1" dirty="0" smtClean="0">
                <a:solidFill>
                  <a:schemeClr val="bg1"/>
                </a:solidFill>
              </a:rPr>
              <a:t>認證產品面與教育面資訊</a:t>
            </a:r>
            <a:endParaRPr lang="en-US" altLang="zh-TW" sz="3600" b="1" dirty="0" smtClean="0">
              <a:solidFill>
                <a:schemeClr val="bg1"/>
              </a:solidFill>
            </a:endParaRPr>
          </a:p>
          <a:p>
            <a:pPr marL="460375" lvl="1" indent="-460375">
              <a:buFontTx/>
              <a:buBlip>
                <a:blip r:embed="rId2"/>
              </a:buBlip>
              <a:defRPr/>
            </a:pPr>
            <a:r>
              <a:rPr lang="zh-TW" altLang="en-US" sz="3600" b="1" dirty="0">
                <a:solidFill>
                  <a:schemeClr val="bg1"/>
                </a:solidFill>
              </a:rPr>
              <a:t>各項核心能力</a:t>
            </a:r>
            <a:r>
              <a:rPr lang="zh-TW" altLang="en-US" sz="3600" b="1" dirty="0" smtClean="0">
                <a:solidFill>
                  <a:schemeClr val="bg1"/>
                </a:solidFill>
              </a:rPr>
              <a:t>詳述</a:t>
            </a:r>
            <a:endParaRPr lang="en-US" altLang="zh-TW" sz="2000" b="1" dirty="0" smtClean="0">
              <a:solidFill>
                <a:schemeClr val="bg1"/>
              </a:solidFill>
            </a:endParaRPr>
          </a:p>
          <a:p>
            <a:pPr lvl="1">
              <a:defRPr/>
            </a:pPr>
            <a:r>
              <a:rPr lang="zh-TW" altLang="en-US" sz="2000" b="1" dirty="0">
                <a:solidFill>
                  <a:schemeClr val="bg1"/>
                </a:solidFill>
                <a:cs typeface="+mn-cs"/>
              </a:rPr>
              <a:t>資料庫管理師的核心能力</a:t>
            </a:r>
            <a:endParaRPr lang="en-US" altLang="zh-TW" sz="2000" b="1" dirty="0">
              <a:solidFill>
                <a:schemeClr val="bg1"/>
              </a:solidFill>
              <a:cs typeface="+mn-cs"/>
            </a:endParaRPr>
          </a:p>
          <a:p>
            <a:pPr lvl="1">
              <a:defRPr/>
            </a:pPr>
            <a:r>
              <a:rPr lang="zh-TW" altLang="en-US" sz="2000" b="1" dirty="0">
                <a:solidFill>
                  <a:schemeClr val="bg1"/>
                </a:solidFill>
                <a:cs typeface="+mn-cs"/>
              </a:rPr>
              <a:t>資訊技術專業工程師</a:t>
            </a:r>
            <a:endParaRPr lang="en-US" altLang="zh-TW" sz="2000" b="1" dirty="0">
              <a:solidFill>
                <a:schemeClr val="bg1"/>
              </a:solidFill>
              <a:cs typeface="+mn-cs"/>
            </a:endParaRPr>
          </a:p>
          <a:p>
            <a:pPr lvl="1">
              <a:defRPr/>
            </a:pPr>
            <a:r>
              <a:rPr lang="zh-TW" altLang="en-US" sz="2000" b="1" dirty="0">
                <a:solidFill>
                  <a:schemeClr val="bg1"/>
                </a:solidFill>
                <a:cs typeface="+mn-cs"/>
              </a:rPr>
              <a:t>軟體研發工程師核心能力</a:t>
            </a:r>
            <a:endParaRPr lang="en-US" altLang="zh-TW" sz="3600" b="1" dirty="0">
              <a:solidFill>
                <a:schemeClr val="bg1"/>
              </a:solidFill>
              <a:cs typeface="+mn-cs"/>
            </a:endParaRPr>
          </a:p>
          <a:p>
            <a:pPr>
              <a:defRPr/>
            </a:pPr>
            <a:r>
              <a:rPr lang="zh-TW" altLang="en-US" sz="3600" b="1" dirty="0">
                <a:solidFill>
                  <a:schemeClr val="bg1"/>
                </a:solidFill>
              </a:rPr>
              <a:t>考生考試注意事項</a:t>
            </a:r>
            <a:endParaRPr lang="en-US" altLang="zh-TW" sz="3600" b="1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zh-TW" sz="3600" b="1" dirty="0" smtClean="0">
                <a:solidFill>
                  <a:schemeClr val="bg1"/>
                </a:solidFill>
              </a:rPr>
              <a:t>MTA</a:t>
            </a:r>
            <a:r>
              <a:rPr lang="zh-TW" altLang="en-US" sz="3600" b="1" dirty="0" smtClean="0">
                <a:solidFill>
                  <a:schemeClr val="bg1"/>
                </a:solidFill>
              </a:rPr>
              <a:t>認證操作面與技術面資訊</a:t>
            </a:r>
            <a:endParaRPr lang="en-US" altLang="zh-TW" sz="36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zh-TW" sz="3600" b="1" dirty="0">
                <a:solidFill>
                  <a:schemeClr val="bg1"/>
                </a:solidFill>
              </a:rPr>
              <a:t>MTA</a:t>
            </a:r>
            <a:r>
              <a:rPr lang="zh-TW" altLang="en-US" sz="3600" b="1" dirty="0">
                <a:solidFill>
                  <a:schemeClr val="bg1"/>
                </a:solidFill>
              </a:rPr>
              <a:t>認證相關工作性說明</a:t>
            </a:r>
            <a:endParaRPr lang="en-US" altLang="zh-TW" sz="3600" b="1" dirty="0">
              <a:solidFill>
                <a:schemeClr val="bg1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560B0F-8229-403A-A842-31B62EB1C47D}" type="slidenum">
              <a:rPr lang="zh-TW" altLang="en-US"/>
              <a:pPr>
                <a:defRPr/>
              </a:pPr>
              <a:t>2</a:t>
            </a:fld>
            <a:r>
              <a:rPr lang="en-US" altLang="zh-TW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zh-TW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資料庫管理</a:t>
            </a:r>
            <a:r>
              <a:rPr lang="zh-TW" altLang="en-US" dirty="0" smtClean="0"/>
              <a:t>師核心能力</a:t>
            </a:r>
            <a:endParaRPr lang="zh-TW" altLang="en-US" dirty="0"/>
          </a:p>
        </p:txBody>
      </p:sp>
      <p:sp>
        <p:nvSpPr>
          <p:cNvPr id="2560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sz="3200" b="1" dirty="0" smtClean="0"/>
              <a:t>98-364 Database Administration Fundamentals</a:t>
            </a:r>
            <a:r>
              <a:rPr lang="zh-TW" altLang="en-US" sz="3200" b="1" dirty="0" smtClean="0"/>
              <a:t>資料庫管理師核心能力</a:t>
            </a:r>
            <a:endParaRPr lang="en-US" altLang="zh-TW" sz="3200" b="1" dirty="0" smtClean="0"/>
          </a:p>
          <a:p>
            <a:pPr lvl="1"/>
            <a:r>
              <a:rPr lang="zh-TW" altLang="zh-TW" sz="3200" dirty="0" smtClean="0"/>
              <a:t>了解核心資料庫概念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建立資料庫物件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操作資料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了解資料儲存區</a:t>
            </a:r>
            <a:endParaRPr lang="en-US" altLang="zh-TW" sz="3200" dirty="0" smtClean="0"/>
          </a:p>
          <a:p>
            <a:pPr lvl="1"/>
            <a:r>
              <a:rPr lang="zh-TW" altLang="zh-TW" sz="3200" dirty="0" smtClean="0"/>
              <a:t>管理資料庫</a:t>
            </a:r>
            <a:endParaRPr lang="zh-TW" altLang="en-US" sz="3200" dirty="0" smtClean="0"/>
          </a:p>
        </p:txBody>
      </p:sp>
      <p:sp>
        <p:nvSpPr>
          <p:cNvPr id="2560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358FEFBD-BDFC-4299-B661-F6A822CC49D3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20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各項核心能力詳述</a:t>
            </a:r>
            <a:r>
              <a:rPr altLang="zh-TW" dirty="0"/>
              <a:t/>
            </a:r>
            <a:br>
              <a:rPr altLang="zh-TW" dirty="0"/>
            </a:br>
            <a:r>
              <a:rPr lang="zh-CN" altLang="zh-TW" sz="2200" dirty="0">
                <a:solidFill>
                  <a:schemeClr val="bg1"/>
                </a:solidFill>
              </a:rPr>
              <a:t>資訊技術專業工程師 </a:t>
            </a:r>
            <a:r>
              <a:rPr altLang="zh-CN" sz="2200" dirty="0">
                <a:solidFill>
                  <a:schemeClr val="bg1"/>
                </a:solidFill>
              </a:rPr>
              <a:t> </a:t>
            </a:r>
            <a:r>
              <a:rPr altLang="zh-TW" sz="2200" dirty="0">
                <a:solidFill>
                  <a:schemeClr val="bg1"/>
                </a:solidFill>
              </a:rPr>
              <a:t>IT Pro</a:t>
            </a:r>
            <a:endParaRPr lang="zh-TW" altLang="en-US" sz="2200" dirty="0"/>
          </a:p>
        </p:txBody>
      </p:sp>
      <p:sp>
        <p:nvSpPr>
          <p:cNvPr id="26627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1BF3CC2A-C216-4ABD-B4AA-8330C12BBB36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21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5" name="資料庫圖表 4"/>
          <p:cNvGraphicFramePr/>
          <p:nvPr/>
        </p:nvGraphicFramePr>
        <p:xfrm>
          <a:off x="1319808" y="1397000"/>
          <a:ext cx="6504384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資訊技術專業</a:t>
            </a:r>
            <a:r>
              <a:rPr lang="zh-CN" altLang="zh-TW" dirty="0" smtClean="0">
                <a:solidFill>
                  <a:schemeClr val="bg1"/>
                </a:solidFill>
              </a:rPr>
              <a:t>工程師</a:t>
            </a:r>
            <a:r>
              <a:rPr lang="zh-TW" altLang="en-US" dirty="0"/>
              <a:t>核心能力</a:t>
            </a:r>
            <a:r>
              <a:rPr altLang="zh-TW" sz="1400" dirty="0" smtClean="0"/>
              <a:t>(1/4)</a:t>
            </a:r>
            <a:endParaRPr lang="zh-TW" altLang="en-US" sz="1400" dirty="0"/>
          </a:p>
        </p:txBody>
      </p:sp>
      <p:sp>
        <p:nvSpPr>
          <p:cNvPr id="27651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smtClean="0"/>
              <a:t>98-365 Windows Server Administration Fundamentals </a:t>
            </a:r>
            <a:r>
              <a:rPr lang="zh-TW" altLang="zh-TW" b="1" smtClean="0"/>
              <a:t>伺服器管理工程師能核心力</a:t>
            </a:r>
            <a:endParaRPr lang="en-US" altLang="zh-TW" b="1" smtClean="0"/>
          </a:p>
          <a:p>
            <a:pPr lvl="1"/>
            <a:r>
              <a:rPr lang="zh-TW" altLang="zh-TW" sz="3200" smtClean="0"/>
              <a:t>了解伺服器安裝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了解伺服器角色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</a:t>
            </a:r>
            <a:r>
              <a:rPr lang="en-US" altLang="zh-TW" sz="3200" smtClean="0"/>
              <a:t> Active Directory</a:t>
            </a:r>
          </a:p>
          <a:p>
            <a:pPr lvl="1"/>
            <a:r>
              <a:rPr lang="zh-TW" altLang="zh-TW" sz="3200" smtClean="0"/>
              <a:t>了解存放區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了解伺服器效能管理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了解伺服器維護</a:t>
            </a:r>
            <a:endParaRPr lang="zh-TW" altLang="en-US" sz="3200" smtClean="0"/>
          </a:p>
        </p:txBody>
      </p:sp>
      <p:sp>
        <p:nvSpPr>
          <p:cNvPr id="2765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D219CEFF-5533-4FFE-A999-A8A622B539C0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22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資訊技術專業工程師</a:t>
            </a:r>
            <a:r>
              <a:rPr lang="zh-TW" altLang="en-US" dirty="0"/>
              <a:t>核心能力</a:t>
            </a:r>
            <a:r>
              <a:rPr altLang="zh-TW" sz="1400" dirty="0" smtClean="0"/>
              <a:t>(2/4)</a:t>
            </a:r>
            <a:endParaRPr lang="zh-TW" altLang="en-US" sz="1400" dirty="0"/>
          </a:p>
        </p:txBody>
      </p:sp>
      <p:sp>
        <p:nvSpPr>
          <p:cNvPr id="28675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sz="3200" b="1" smtClean="0"/>
              <a:t>98-366 Networking Fundamentals </a:t>
            </a:r>
            <a:r>
              <a:rPr lang="zh-TW" altLang="zh-TW" sz="3200" b="1" smtClean="0"/>
              <a:t>網路管理與應用工程師核心能力</a:t>
            </a:r>
            <a:endParaRPr lang="en-US" altLang="zh-TW" sz="3200" b="1" smtClean="0"/>
          </a:p>
          <a:p>
            <a:pPr lvl="1"/>
            <a:r>
              <a:rPr lang="zh-TW" altLang="zh-TW" sz="3200" smtClean="0"/>
              <a:t>了解網路拓撲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了解網路硬體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了解通訊協定與服務</a:t>
            </a:r>
            <a:endParaRPr lang="zh-TW" altLang="en-US" sz="3200" smtClean="0"/>
          </a:p>
        </p:txBody>
      </p:sp>
      <p:sp>
        <p:nvSpPr>
          <p:cNvPr id="28676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C67647E0-813B-47C1-9253-6BE3E53E3F81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23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資訊技術專業工程師</a:t>
            </a:r>
            <a:r>
              <a:rPr lang="zh-TW" altLang="en-US" dirty="0"/>
              <a:t>核心能力</a:t>
            </a:r>
            <a:r>
              <a:rPr altLang="zh-TW" sz="1400" dirty="0" smtClean="0"/>
              <a:t>(3/4)</a:t>
            </a:r>
            <a:endParaRPr lang="zh-TW" altLang="en-US" sz="1400" dirty="0"/>
          </a:p>
        </p:txBody>
      </p:sp>
      <p:sp>
        <p:nvSpPr>
          <p:cNvPr id="29699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smtClean="0"/>
              <a:t>98-367  Security Fundamentalsl </a:t>
            </a:r>
            <a:r>
              <a:rPr lang="zh-TW" altLang="zh-TW" b="1" smtClean="0"/>
              <a:t>資訊安全管理師核心能</a:t>
            </a:r>
            <a:endParaRPr lang="en-US" altLang="zh-TW" b="1" smtClean="0"/>
          </a:p>
          <a:p>
            <a:pPr lvl="1"/>
            <a:r>
              <a:rPr lang="zh-TW" altLang="zh-TW" sz="3200" smtClean="0"/>
              <a:t>了解安全性階層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了解作業系統安全性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了解網路安全性</a:t>
            </a:r>
            <a:endParaRPr lang="en-US" altLang="zh-TW" sz="3200" smtClean="0"/>
          </a:p>
          <a:p>
            <a:pPr lvl="1"/>
            <a:r>
              <a:rPr lang="zh-TW" altLang="zh-TW" sz="3200" smtClean="0"/>
              <a:t>了解安全軟體</a:t>
            </a:r>
            <a:endParaRPr lang="zh-TW" altLang="en-US" sz="3200" smtClean="0"/>
          </a:p>
        </p:txBody>
      </p:sp>
      <p:sp>
        <p:nvSpPr>
          <p:cNvPr id="29700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4B334112-1526-400D-95B0-49298D76C2A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24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CN" altLang="zh-TW" dirty="0">
                <a:solidFill>
                  <a:schemeClr val="bg1"/>
                </a:solidFill>
              </a:rPr>
              <a:t>資訊技術專業工程師</a:t>
            </a:r>
            <a:r>
              <a:rPr lang="zh-TW" altLang="en-US" dirty="0"/>
              <a:t>核心能力</a:t>
            </a:r>
            <a:r>
              <a:rPr altLang="zh-TW" sz="1400" dirty="0" smtClean="0"/>
              <a:t>(</a:t>
            </a:r>
            <a:r>
              <a:rPr altLang="zh-TW" sz="1400" dirty="0"/>
              <a:t>4</a:t>
            </a:r>
            <a:r>
              <a:rPr altLang="zh-TW" sz="1400" dirty="0" smtClean="0"/>
              <a:t>/4)</a:t>
            </a:r>
            <a:endParaRPr lang="zh-TW" altLang="en-US" sz="1400" dirty="0"/>
          </a:p>
        </p:txBody>
      </p:sp>
      <p:sp>
        <p:nvSpPr>
          <p:cNvPr id="3072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A333CE97-1B4F-428A-86A4-7226E3B50643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25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30724" name="直排文字版面配置區 4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US" altLang="zh-TW" b="1" smtClean="0"/>
              <a:t>98-349 Windows Operating System Fundamantals </a:t>
            </a:r>
            <a:r>
              <a:rPr lang="zh-TW" altLang="en-US" b="1" smtClean="0"/>
              <a:t>視窗系統管理工程師核心能力</a:t>
            </a:r>
            <a:endParaRPr lang="en-US" altLang="zh-TW" b="1" smtClean="0"/>
          </a:p>
          <a:p>
            <a:pPr lvl="1"/>
            <a:r>
              <a:rPr lang="zh-TW" altLang="en-US" sz="3200" smtClean="0"/>
              <a:t>了解作業系統設定</a:t>
            </a:r>
            <a:endParaRPr lang="en-US" altLang="zh-TW" sz="3200" smtClean="0"/>
          </a:p>
          <a:p>
            <a:pPr lvl="1"/>
            <a:r>
              <a:rPr lang="zh-TW" altLang="en-US" sz="3200" smtClean="0"/>
              <a:t>安裝和升級用戶端系統</a:t>
            </a:r>
            <a:endParaRPr lang="en-US" altLang="zh-TW" sz="3200" smtClean="0"/>
          </a:p>
          <a:p>
            <a:pPr lvl="1"/>
            <a:r>
              <a:rPr lang="zh-TW" altLang="en-US" sz="3200" smtClean="0"/>
              <a:t>管理應用程式</a:t>
            </a:r>
            <a:endParaRPr lang="en-US" altLang="zh-TW" sz="3200" smtClean="0"/>
          </a:p>
          <a:p>
            <a:pPr lvl="1"/>
            <a:r>
              <a:rPr lang="zh-TW" altLang="en-US" sz="3200" smtClean="0"/>
              <a:t>管理檔案和資料夾</a:t>
            </a:r>
            <a:endParaRPr lang="en-US" altLang="zh-TW" sz="3200" smtClean="0"/>
          </a:p>
          <a:p>
            <a:pPr lvl="1"/>
            <a:r>
              <a:rPr lang="zh-TW" altLang="en-US" sz="3200" smtClean="0"/>
              <a:t>管理裝置</a:t>
            </a:r>
            <a:endParaRPr lang="en-US" altLang="zh-TW" sz="3200" smtClean="0"/>
          </a:p>
          <a:p>
            <a:pPr lvl="1"/>
            <a:r>
              <a:rPr lang="zh-TW" altLang="en-US" sz="3200" smtClean="0"/>
              <a:t>了解作業系統維護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r>
              <a:rPr lang="zh-TW" altLang="en-US" dirty="0" smtClean="0"/>
              <a:t>考生</a:t>
            </a:r>
            <a:r>
              <a:rPr lang="zh-TW" altLang="en-US" dirty="0"/>
              <a:t>考試</a:t>
            </a:r>
            <a:r>
              <a:rPr lang="zh-TW" altLang="en-US" dirty="0" smtClean="0"/>
              <a:t>注意事項</a:t>
            </a:r>
            <a:endParaRPr lang="zh-TW" altLang="zh-TW" dirty="0"/>
          </a:p>
        </p:txBody>
      </p:sp>
      <p:sp>
        <p:nvSpPr>
          <p:cNvPr id="31747" name="直排文字版面配置區 1"/>
          <p:cNvSpPr>
            <a:spLocks noGrp="1"/>
          </p:cNvSpPr>
          <p:nvPr>
            <p:ph type="body" orient="vert" idx="1"/>
          </p:nvPr>
        </p:nvSpPr>
        <p:spPr>
          <a:xfrm>
            <a:off x="457200" y="1196975"/>
            <a:ext cx="8229600" cy="4525963"/>
          </a:xfrm>
        </p:spPr>
        <p:txBody>
          <a:bodyPr/>
          <a:lstStyle/>
          <a:p>
            <a:r>
              <a:rPr lang="zh-TW" altLang="en-US" smtClean="0"/>
              <a:t>考試前</a:t>
            </a:r>
            <a:endParaRPr lang="en-US" altLang="zh-TW" smtClean="0"/>
          </a:p>
          <a:p>
            <a:pPr lvl="1"/>
            <a:r>
              <a:rPr lang="zh-TW" altLang="en-US" smtClean="0"/>
              <a:t>熟讀老師授課範圍</a:t>
            </a:r>
            <a:endParaRPr lang="en-US" altLang="zh-TW" smtClean="0"/>
          </a:p>
          <a:p>
            <a:pPr lvl="1"/>
            <a:r>
              <a:rPr lang="zh-TW" altLang="en-US" smtClean="0"/>
              <a:t>加強模擬練習</a:t>
            </a:r>
            <a:endParaRPr lang="en-US" altLang="zh-TW" smtClean="0"/>
          </a:p>
          <a:p>
            <a:pPr lvl="1"/>
            <a:r>
              <a:rPr lang="zh-TW" altLang="en-US" smtClean="0"/>
              <a:t>記得註冊帳號與密碼</a:t>
            </a:r>
            <a:endParaRPr lang="en-US" altLang="zh-TW" smtClean="0"/>
          </a:p>
          <a:p>
            <a:r>
              <a:rPr lang="zh-TW" altLang="en-US" smtClean="0"/>
              <a:t>考試中</a:t>
            </a:r>
            <a:endParaRPr lang="en-US" altLang="zh-TW" smtClean="0"/>
          </a:p>
          <a:p>
            <a:pPr lvl="1"/>
            <a:r>
              <a:rPr lang="zh-TW" altLang="en-US" smtClean="0"/>
              <a:t>詳讀考試規範</a:t>
            </a:r>
            <a:endParaRPr lang="en-US" altLang="zh-TW" smtClean="0"/>
          </a:p>
          <a:p>
            <a:pPr lvl="1"/>
            <a:r>
              <a:rPr lang="zh-TW" altLang="en-US" smtClean="0"/>
              <a:t>細心作答</a:t>
            </a:r>
            <a:endParaRPr lang="en-US" altLang="zh-TW" smtClean="0"/>
          </a:p>
          <a:p>
            <a:pPr lvl="1"/>
            <a:r>
              <a:rPr lang="zh-TW" altLang="en-US" smtClean="0"/>
              <a:t>注意檢查</a:t>
            </a:r>
            <a:endParaRPr lang="en-US" altLang="zh-TW" smtClean="0"/>
          </a:p>
          <a:p>
            <a:r>
              <a:rPr lang="zh-TW" altLang="en-US" smtClean="0"/>
              <a:t>考試後</a:t>
            </a:r>
            <a:endParaRPr lang="en-US" altLang="zh-TW" smtClean="0"/>
          </a:p>
          <a:p>
            <a:pPr lvl="1"/>
            <a:r>
              <a:rPr lang="zh-TW" altLang="en-US" smtClean="0"/>
              <a:t>列印成績單或儲存成績單</a:t>
            </a:r>
            <a:endParaRPr lang="en-US" altLang="zh-TW" smtClean="0"/>
          </a:p>
          <a:p>
            <a:pPr lvl="1"/>
            <a:r>
              <a:rPr lang="zh-TW" altLang="en-US" smtClean="0"/>
              <a:t>檢查成績</a:t>
            </a:r>
            <a:endParaRPr lang="en-US" altLang="zh-TW" smtClean="0"/>
          </a:p>
          <a:p>
            <a:pPr lvl="1"/>
            <a:r>
              <a:rPr lang="zh-TW" altLang="en-US" smtClean="0"/>
              <a:t>列印微軟電子證書</a:t>
            </a:r>
            <a:endParaRPr lang="en-US" altLang="zh-TW" smtClean="0"/>
          </a:p>
          <a:p>
            <a:pPr lvl="1"/>
            <a:endParaRPr lang="zh-TW" altLang="en-US" smtClean="0"/>
          </a:p>
        </p:txBody>
      </p:sp>
      <p:sp>
        <p:nvSpPr>
          <p:cNvPr id="3174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0F573ADD-7B80-46AD-A328-5DB223DDA3F3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26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考試規則 </a:t>
            </a:r>
            <a:r>
              <a:rPr altLang="zh-TW" dirty="0" smtClean="0"/>
              <a:t>1</a:t>
            </a:r>
            <a:endParaRPr lang="zh-TW" altLang="en-US" dirty="0"/>
          </a:p>
        </p:txBody>
      </p:sp>
      <p:sp>
        <p:nvSpPr>
          <p:cNvPr id="32771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AB0935F6-6C22-4B7E-9A6A-471BFC4E6720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27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4" t="12070" r="13847" b="21121"/>
          <a:stretch>
            <a:fillRect/>
          </a:stretch>
        </p:blipFill>
        <p:spPr bwMode="auto">
          <a:xfrm>
            <a:off x="647700" y="1525588"/>
            <a:ext cx="7848600" cy="488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2-1</a:t>
            </a:r>
            <a:endParaRPr lang="zh-TW" altLang="en-US" dirty="0"/>
          </a:p>
        </p:txBody>
      </p:sp>
      <p:sp>
        <p:nvSpPr>
          <p:cNvPr id="33795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1FDDD930-42E2-497F-9E0C-58C83CE30659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28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37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4" t="12257" r="16972" b="21149"/>
          <a:stretch>
            <a:fillRect/>
          </a:stretch>
        </p:blipFill>
        <p:spPr bwMode="auto">
          <a:xfrm>
            <a:off x="792163" y="1557338"/>
            <a:ext cx="7596187" cy="487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2-2</a:t>
            </a:r>
            <a:endParaRPr lang="zh-TW" altLang="en-US" dirty="0"/>
          </a:p>
        </p:txBody>
      </p:sp>
      <p:sp>
        <p:nvSpPr>
          <p:cNvPr id="3481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D6493307-1E52-4C61-817F-D1DCB358297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29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1" t="11826" r="14839" b="21149"/>
          <a:stretch>
            <a:fillRect/>
          </a:stretch>
        </p:blipFill>
        <p:spPr bwMode="auto">
          <a:xfrm>
            <a:off x="611188" y="1406525"/>
            <a:ext cx="7921625" cy="490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畢業證書 </a:t>
            </a:r>
            <a:r>
              <a:rPr altLang="zh-TW" dirty="0" smtClean="0"/>
              <a:t>VS.</a:t>
            </a:r>
            <a:r>
              <a:rPr lang="zh-TW" altLang="en-US" dirty="0" smtClean="0"/>
              <a:t>專業認證</a:t>
            </a:r>
            <a:endParaRPr lang="zh-TW" altLang="en-US" dirty="0"/>
          </a:p>
        </p:txBody>
      </p:sp>
      <p:sp>
        <p:nvSpPr>
          <p:cNvPr id="8195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604838"/>
          </a:xfrm>
        </p:spPr>
        <p:txBody>
          <a:bodyPr/>
          <a:lstStyle/>
          <a:p>
            <a:r>
              <a:rPr lang="zh-TW" altLang="en-US" smtClean="0"/>
              <a:t>請問畢業證書與專業認證兩者有何不同</a:t>
            </a:r>
            <a:endParaRPr lang="en-US" altLang="zh-TW" smtClean="0"/>
          </a:p>
          <a:p>
            <a:pPr lvl="1"/>
            <a:endParaRPr lang="zh-TW" altLang="en-US" smtClean="0"/>
          </a:p>
        </p:txBody>
      </p:sp>
      <p:sp>
        <p:nvSpPr>
          <p:cNvPr id="8196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6A325487-533D-4CA0-9B0B-635ED14A9506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</a:t>
            </a:fld>
            <a:r>
              <a:rPr lang="en-US" altLang="zh-TW" dirty="0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dirty="0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6" name="直排文字版面配置區 2"/>
          <p:cNvSpPr txBox="1">
            <a:spLocks/>
          </p:cNvSpPr>
          <p:nvPr/>
        </p:nvSpPr>
        <p:spPr bwMode="auto">
          <a:xfrm>
            <a:off x="395536" y="2276872"/>
            <a:ext cx="822960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>
            <a:lvl1pPr marL="460375" indent="-460375" algn="l" defTabSz="91281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800">
                <a:solidFill>
                  <a:srgbClr val="404040"/>
                </a:solidFill>
                <a:latin typeface="標楷體" pitchFamily="65" charset="-120"/>
                <a:ea typeface="標楷體" pitchFamily="65" charset="-120"/>
                <a:cs typeface="+mn-cs"/>
              </a:defRPr>
            </a:lvl1pPr>
            <a:lvl2pPr marL="855663" indent="-395288" algn="l" defTabSz="91281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3"/>
              </a:buBlip>
              <a:defRPr sz="2400">
                <a:solidFill>
                  <a:srgbClr val="404040"/>
                </a:solidFill>
                <a:latin typeface="標楷體" pitchFamily="65" charset="-120"/>
                <a:ea typeface="標楷體" pitchFamily="65" charset="-120"/>
              </a:defRPr>
            </a:lvl2pPr>
            <a:lvl3pPr marL="968375" indent="-28098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3pPr>
            <a:lvl4pPr marL="1257300" indent="-28733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4pPr>
            <a:lvl5pPr marL="1546225" indent="-28733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5pPr>
            <a:lvl6pPr marL="20034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4606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29178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3750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lvl="1">
              <a:defRPr/>
            </a:pPr>
            <a:r>
              <a:rPr lang="zh-TW" altLang="en-US" dirty="0" smtClean="0">
                <a:solidFill>
                  <a:srgbClr val="FF0000"/>
                </a:solidFill>
              </a:rPr>
              <a:t>畢業證書的價值</a:t>
            </a:r>
            <a:endParaRPr lang="en-US" altLang="zh-TW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zh-TW" altLang="en-US" dirty="0"/>
              <a:t>學歷證明</a:t>
            </a:r>
            <a:r>
              <a:rPr lang="en-US" altLang="zh-TW" dirty="0"/>
              <a:t>(</a:t>
            </a:r>
            <a:r>
              <a:rPr lang="zh-TW" altLang="en-US" dirty="0"/>
              <a:t>最高</a:t>
            </a:r>
            <a:r>
              <a:rPr lang="zh-TW" altLang="en-US" dirty="0" smtClean="0"/>
              <a:t>學歷與畢業學校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pPr lvl="1">
              <a:defRPr/>
            </a:pPr>
            <a:r>
              <a:rPr lang="zh-TW" altLang="en-US" dirty="0"/>
              <a:t>經歷證明</a:t>
            </a:r>
            <a:r>
              <a:rPr lang="en-US" altLang="zh-TW" dirty="0"/>
              <a:t>(</a:t>
            </a:r>
            <a:r>
              <a:rPr lang="zh-TW" altLang="en-US" dirty="0"/>
              <a:t>經歷的級別有哪一些</a:t>
            </a:r>
            <a:r>
              <a:rPr lang="en-US" altLang="zh-TW" dirty="0"/>
              <a:t>)</a:t>
            </a:r>
          </a:p>
          <a:p>
            <a:pPr lvl="1">
              <a:defRPr/>
            </a:pPr>
            <a:r>
              <a:rPr lang="zh-TW" altLang="en-US" dirty="0"/>
              <a:t>學程</a:t>
            </a:r>
            <a:r>
              <a:rPr lang="zh-TW" altLang="en-US" dirty="0" smtClean="0"/>
              <a:t>紀錄</a:t>
            </a:r>
            <a:endParaRPr lang="en-US" altLang="zh-TW" dirty="0" smtClean="0"/>
          </a:p>
          <a:p>
            <a:pPr lvl="1">
              <a:defRPr/>
            </a:pPr>
            <a:endParaRPr lang="en-US" altLang="zh-TW" dirty="0" smtClean="0"/>
          </a:p>
          <a:p>
            <a:pPr lvl="1">
              <a:defRPr/>
            </a:pPr>
            <a:endParaRPr lang="en-US" altLang="zh-TW" dirty="0" smtClean="0"/>
          </a:p>
          <a:p>
            <a:pPr marL="460375" lvl="1" indent="0">
              <a:buFontTx/>
              <a:buNone/>
              <a:defRPr/>
            </a:pPr>
            <a:endParaRPr lang="en-US" altLang="zh-TW" dirty="0"/>
          </a:p>
          <a:p>
            <a:pPr lvl="1">
              <a:defRPr/>
            </a:pPr>
            <a:r>
              <a:rPr lang="zh-TW" altLang="en-US" dirty="0">
                <a:solidFill>
                  <a:srgbClr val="FF0000"/>
                </a:solidFill>
              </a:rPr>
              <a:t>專業</a:t>
            </a:r>
            <a:r>
              <a:rPr lang="zh-TW" altLang="en-US" dirty="0" smtClean="0">
                <a:solidFill>
                  <a:srgbClr val="FF0000"/>
                </a:solidFill>
              </a:rPr>
              <a:t>認證的優勢</a:t>
            </a:r>
            <a:endParaRPr lang="en-US" altLang="zh-TW" dirty="0">
              <a:solidFill>
                <a:srgbClr val="FF0000"/>
              </a:solidFill>
            </a:endParaRPr>
          </a:p>
          <a:p>
            <a:pPr lvl="1">
              <a:defRPr/>
            </a:pPr>
            <a:r>
              <a:rPr lang="zh-TW" altLang="en-US" dirty="0" smtClean="0"/>
              <a:t>個人專業</a:t>
            </a:r>
            <a:r>
              <a:rPr lang="zh-TW" altLang="en-US" dirty="0"/>
              <a:t>度的信任</a:t>
            </a:r>
            <a:endParaRPr lang="en-US" altLang="zh-TW" dirty="0"/>
          </a:p>
          <a:p>
            <a:pPr lvl="1">
              <a:defRPr/>
            </a:pPr>
            <a:r>
              <a:rPr lang="zh-TW" altLang="en-US" dirty="0"/>
              <a:t>個人自學的</a:t>
            </a:r>
            <a:r>
              <a:rPr lang="zh-TW" altLang="en-US" dirty="0" smtClean="0"/>
              <a:t>成效</a:t>
            </a:r>
            <a:endParaRPr lang="en-US" altLang="zh-TW" dirty="0"/>
          </a:p>
          <a:p>
            <a:pPr lvl="1">
              <a:defRPr/>
            </a:pPr>
            <a:r>
              <a:rPr lang="zh-TW" altLang="en-US" dirty="0"/>
              <a:t>凸顯個人的附加</a:t>
            </a:r>
            <a:r>
              <a:rPr lang="zh-TW" altLang="en-US" dirty="0" smtClean="0"/>
              <a:t>價值的一項證明</a:t>
            </a:r>
            <a:endParaRPr lang="en-US" altLang="zh-TW" dirty="0" smtClean="0"/>
          </a:p>
          <a:p>
            <a:pPr lvl="1">
              <a:defRPr/>
            </a:pPr>
            <a:r>
              <a:rPr lang="zh-TW" altLang="en-US" dirty="0"/>
              <a:t>自我挑戰的驗證</a:t>
            </a:r>
            <a:endParaRPr lang="en-US" altLang="zh-TW" dirty="0"/>
          </a:p>
          <a:p>
            <a:pPr marL="0" indent="0">
              <a:buFontTx/>
              <a:buNone/>
              <a:defRPr/>
            </a:pPr>
            <a:endParaRPr lang="en-US" altLang="zh-TW" dirty="0" smtClean="0"/>
          </a:p>
          <a:p>
            <a:pPr lvl="1">
              <a:defRPr/>
            </a:pPr>
            <a:endParaRPr lang="zh-TW" altLang="en-US" dirty="0"/>
          </a:p>
        </p:txBody>
      </p:sp>
      <p:sp>
        <p:nvSpPr>
          <p:cNvPr id="7" name="直排文字版面配置區 2"/>
          <p:cNvSpPr txBox="1">
            <a:spLocks/>
          </p:cNvSpPr>
          <p:nvPr/>
        </p:nvSpPr>
        <p:spPr bwMode="auto">
          <a:xfrm>
            <a:off x="395536" y="4653136"/>
            <a:ext cx="822960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>
            <a:lvl1pPr marL="460375" indent="-460375" algn="l" defTabSz="91281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800">
                <a:solidFill>
                  <a:srgbClr val="404040"/>
                </a:solidFill>
                <a:latin typeface="標楷體" pitchFamily="65" charset="-120"/>
                <a:ea typeface="標楷體" pitchFamily="65" charset="-120"/>
                <a:cs typeface="+mn-cs"/>
              </a:defRPr>
            </a:lvl1pPr>
            <a:lvl2pPr marL="855663" indent="-395288" algn="l" defTabSz="912813" rtl="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3"/>
              </a:buBlip>
              <a:defRPr sz="2400">
                <a:solidFill>
                  <a:srgbClr val="404040"/>
                </a:solidFill>
                <a:latin typeface="標楷體" pitchFamily="65" charset="-120"/>
                <a:ea typeface="標楷體" pitchFamily="65" charset="-120"/>
              </a:defRPr>
            </a:lvl2pPr>
            <a:lvl3pPr marL="968375" indent="-28098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•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3pPr>
            <a:lvl4pPr marL="1257300" indent="-28733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4pPr>
            <a:lvl5pPr marL="1546225" indent="-28733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defRPr>
            </a:lvl5pPr>
            <a:lvl6pPr marL="20034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24606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29178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375025" indent="-287338" algn="l" rtl="0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460375" lvl="1" indent="0">
              <a:buFontTx/>
              <a:buNone/>
              <a:defRPr/>
            </a:pPr>
            <a:endParaRPr lang="en-US" altLang="zh-TW" dirty="0" smtClean="0"/>
          </a:p>
          <a:p>
            <a:pPr marL="460375" lvl="1" indent="0">
              <a:buFontTx/>
              <a:buNone/>
              <a:defRPr/>
            </a:pPr>
            <a:endParaRPr lang="en-US" altLang="zh-TW" dirty="0"/>
          </a:p>
          <a:p>
            <a:pPr marL="0" indent="0">
              <a:buFontTx/>
              <a:buNone/>
              <a:defRPr/>
            </a:pPr>
            <a:endParaRPr lang="en-US" altLang="zh-TW" dirty="0" smtClean="0"/>
          </a:p>
          <a:p>
            <a:pPr lvl="1">
              <a:defRPr/>
            </a:pPr>
            <a:endParaRPr lang="zh-TW" altLang="en-US" dirty="0"/>
          </a:p>
        </p:txBody>
      </p:sp>
      <p:sp>
        <p:nvSpPr>
          <p:cNvPr id="8" name="直排文字版面配置區 2"/>
          <p:cNvSpPr txBox="1">
            <a:spLocks/>
          </p:cNvSpPr>
          <p:nvPr/>
        </p:nvSpPr>
        <p:spPr bwMode="auto">
          <a:xfrm>
            <a:off x="395288" y="5072063"/>
            <a:ext cx="83280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defTabSz="9128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defTabSz="9128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defTabSz="9128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defTabSz="912813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zh-TW" altLang="en-US" sz="2800" b="1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再加上適時的進修充電為永續學習的不二法門</a:t>
            </a:r>
            <a:r>
              <a:rPr lang="en-US" altLang="zh-TW" sz="2800" b="1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!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3</a:t>
            </a:r>
            <a:endParaRPr lang="zh-TW" altLang="en-US" dirty="0"/>
          </a:p>
        </p:txBody>
      </p:sp>
      <p:sp>
        <p:nvSpPr>
          <p:cNvPr id="3584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E8BB63DE-303B-44EF-8D4F-42C2F947837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30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09" t="11855" r="14816" b="21982"/>
          <a:stretch>
            <a:fillRect/>
          </a:stretch>
        </p:blipFill>
        <p:spPr bwMode="auto">
          <a:xfrm>
            <a:off x="684213" y="1484313"/>
            <a:ext cx="7775575" cy="4840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4</a:t>
            </a:r>
            <a:endParaRPr lang="zh-TW" altLang="en-US" dirty="0"/>
          </a:p>
        </p:txBody>
      </p:sp>
      <p:sp>
        <p:nvSpPr>
          <p:cNvPr id="36867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882DD39B-5FCE-478A-8E4A-C1FD39720723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31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4" t="12070" r="14493" b="21121"/>
          <a:stretch>
            <a:fillRect/>
          </a:stretch>
        </p:blipFill>
        <p:spPr bwMode="auto">
          <a:xfrm>
            <a:off x="611188" y="1422400"/>
            <a:ext cx="7921625" cy="488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5-1</a:t>
            </a:r>
            <a:endParaRPr lang="zh-TW" altLang="en-US" dirty="0"/>
          </a:p>
        </p:txBody>
      </p:sp>
      <p:sp>
        <p:nvSpPr>
          <p:cNvPr id="37891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E1506773-713E-4678-B528-C2A503A0B322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32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1" t="12500" r="17888" b="61771"/>
          <a:stretch>
            <a:fillRect/>
          </a:stretch>
        </p:blipFill>
        <p:spPr bwMode="auto">
          <a:xfrm>
            <a:off x="684213" y="1628775"/>
            <a:ext cx="777557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/>
              <a:t>考試</a:t>
            </a:r>
            <a:r>
              <a:rPr lang="zh-TW" altLang="en-US" dirty="0" smtClean="0"/>
              <a:t>規則 </a:t>
            </a:r>
            <a:r>
              <a:rPr altLang="zh-TW" dirty="0" smtClean="0"/>
              <a:t>5-2</a:t>
            </a:r>
            <a:endParaRPr lang="zh-TW" altLang="en-US" dirty="0"/>
          </a:p>
        </p:txBody>
      </p:sp>
      <p:sp>
        <p:nvSpPr>
          <p:cNvPr id="38915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841D1C48-7ABF-49FB-9793-9B930DA8B329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33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24" t="28664" r="14493" b="21552"/>
          <a:stretch>
            <a:fillRect/>
          </a:stretch>
        </p:blipFill>
        <p:spPr bwMode="auto">
          <a:xfrm>
            <a:off x="647700" y="1628775"/>
            <a:ext cx="7848600" cy="453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考試</a:t>
            </a:r>
            <a:r>
              <a:rPr lang="zh-TW" altLang="en-US" dirty="0"/>
              <a:t>畫面</a:t>
            </a:r>
          </a:p>
        </p:txBody>
      </p:sp>
      <p:sp>
        <p:nvSpPr>
          <p:cNvPr id="3993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F83B1770-A2E7-467A-83EE-E98EB367E619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34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3994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" t="10991" r="12070" b="15302"/>
          <a:stretch>
            <a:fillRect/>
          </a:stretch>
        </p:blipFill>
        <p:spPr bwMode="auto">
          <a:xfrm>
            <a:off x="647700" y="1484313"/>
            <a:ext cx="7848600" cy="486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檢視頁面</a:t>
            </a:r>
            <a:r>
              <a:rPr altLang="zh-TW" sz="1400" dirty="0" smtClean="0"/>
              <a:t>(2-1)</a:t>
            </a:r>
            <a:endParaRPr lang="zh-TW" altLang="en-US" sz="1400" dirty="0"/>
          </a:p>
        </p:txBody>
      </p:sp>
      <p:sp>
        <p:nvSpPr>
          <p:cNvPr id="40963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9B263500-EC50-42F4-B802-D17098EE89EF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35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6" t="5388" b="30820"/>
          <a:stretch>
            <a:fillRect/>
          </a:stretch>
        </p:blipFill>
        <p:spPr bwMode="auto">
          <a:xfrm>
            <a:off x="395288" y="1484313"/>
            <a:ext cx="8445500" cy="466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 smtClean="0"/>
              <a:t>檢視頁面</a:t>
            </a:r>
            <a:r>
              <a:rPr altLang="zh-TW" sz="1400" dirty="0" smtClean="0"/>
              <a:t>(2-2)</a:t>
            </a:r>
            <a:endParaRPr lang="zh-TW" altLang="en-US" sz="1400" dirty="0"/>
          </a:p>
        </p:txBody>
      </p:sp>
      <p:sp>
        <p:nvSpPr>
          <p:cNvPr id="41987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E8CF51C4-C9FC-4528-995F-9B3E2B06DD11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36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16" t="14658" b="24350"/>
          <a:stretch>
            <a:fillRect/>
          </a:stretch>
        </p:blipFill>
        <p:spPr bwMode="auto">
          <a:xfrm>
            <a:off x="349250" y="1557338"/>
            <a:ext cx="8445500" cy="475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66" r="91541" b="11610"/>
          <a:stretch>
            <a:fillRect/>
          </a:stretch>
        </p:blipFill>
        <p:spPr bwMode="auto">
          <a:xfrm>
            <a:off x="520700" y="5832475"/>
            <a:ext cx="823913" cy="404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/>
              <a:t>MTA</a:t>
            </a:r>
            <a:r>
              <a:rPr lang="zh-TW" altLang="en-US" dirty="0"/>
              <a:t>操作面與技術面資訊</a:t>
            </a:r>
            <a:r>
              <a:rPr altLang="zh-TW" sz="1400" dirty="0"/>
              <a:t>(</a:t>
            </a:r>
            <a:r>
              <a:rPr altLang="zh-TW" sz="1400" dirty="0" smtClean="0"/>
              <a:t>1/7)</a:t>
            </a:r>
            <a:endParaRPr lang="zh-TW" altLang="en-US" dirty="0"/>
          </a:p>
        </p:txBody>
      </p:sp>
      <p:sp>
        <p:nvSpPr>
          <p:cNvPr id="43011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604838"/>
          </a:xfrm>
        </p:spPr>
        <p:txBody>
          <a:bodyPr/>
          <a:lstStyle/>
          <a:p>
            <a:r>
              <a:rPr lang="zh-TW" altLang="en-US" b="1" smtClean="0">
                <a:solidFill>
                  <a:srgbClr val="FF0000"/>
                </a:solidFill>
              </a:rPr>
              <a:t>成績單至</a:t>
            </a:r>
            <a:r>
              <a:rPr lang="en-US" altLang="zh-TW" b="1" smtClean="0">
                <a:solidFill>
                  <a:srgbClr val="FF0000"/>
                </a:solidFill>
                <a:hlinkClick r:id="rId2"/>
              </a:rPr>
              <a:t>Certiport</a:t>
            </a:r>
            <a:r>
              <a:rPr lang="zh-TW" altLang="en-US" b="1" smtClean="0">
                <a:solidFill>
                  <a:srgbClr val="FF0000"/>
                </a:solidFill>
              </a:rPr>
              <a:t>網址下載</a:t>
            </a:r>
          </a:p>
        </p:txBody>
      </p:sp>
      <p:sp>
        <p:nvSpPr>
          <p:cNvPr id="4301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154E9361-EAE7-40E5-9531-9B3162168E0C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37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430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276475"/>
            <a:ext cx="633730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/>
              <a:t>MTA</a:t>
            </a:r>
            <a:r>
              <a:rPr lang="zh-TW" altLang="en-US" dirty="0"/>
              <a:t>操作面與技術面資訊</a:t>
            </a:r>
            <a:r>
              <a:rPr altLang="zh-TW" sz="1400" dirty="0" smtClean="0"/>
              <a:t>(2/7)</a:t>
            </a:r>
            <a:endParaRPr lang="zh-TW" altLang="en-US" dirty="0"/>
          </a:p>
        </p:txBody>
      </p:sp>
      <p:sp>
        <p:nvSpPr>
          <p:cNvPr id="44035" name="直排文字版面配置區 5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604838"/>
          </a:xfrm>
        </p:spPr>
        <p:txBody>
          <a:bodyPr/>
          <a:lstStyle/>
          <a:p>
            <a:r>
              <a:rPr lang="en-US" altLang="zh-TW" b="1" smtClean="0">
                <a:solidFill>
                  <a:srgbClr val="FF0000"/>
                </a:solidFill>
              </a:rPr>
              <a:t>MTA</a:t>
            </a:r>
            <a:r>
              <a:rPr lang="zh-TW" altLang="en-US" b="1" smtClean="0">
                <a:solidFill>
                  <a:srgbClr val="FF0000"/>
                </a:solidFill>
              </a:rPr>
              <a:t>證書樣式</a:t>
            </a:r>
          </a:p>
        </p:txBody>
      </p:sp>
      <p:sp>
        <p:nvSpPr>
          <p:cNvPr id="44036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98E019B2-3DD3-4BEB-B97D-63D782E6C621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38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276475"/>
            <a:ext cx="3240088" cy="3894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圓角矩形圖說文字 7"/>
          <p:cNvSpPr/>
          <p:nvPr/>
        </p:nvSpPr>
        <p:spPr bwMode="auto">
          <a:xfrm>
            <a:off x="4427538" y="2276474"/>
            <a:ext cx="4321175" cy="3168749"/>
          </a:xfrm>
          <a:prstGeom prst="wedgeRoundRectCallout">
            <a:avLst>
              <a:gd name="adj1" fmla="val -58777"/>
              <a:gd name="adj2" fmla="val 55338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98-349  Windows Operating System </a:t>
            </a:r>
            <a:r>
              <a:rPr lang="en-US" altLang="zh-TW" sz="1200" b="1" dirty="0" err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Fundamantals</a:t>
            </a:r>
            <a:endParaRPr lang="en-US" altLang="zh-TW" sz="1200" b="1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98-361  Software Development Fundamentals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98-362  Windows Development Fundamentals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98-363  Web Development Fundamental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98-364  Database Administration Fundamentals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98-365  Windows Server Administration Fundamentals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98-366  Networking Fundamentals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98-367  Microsoft Technology Associate</a:t>
            </a:r>
            <a:r>
              <a:rPr lang="zh-TW" altLang="en-US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Security </a:t>
            </a:r>
            <a:r>
              <a:rPr lang="en-US" altLang="zh-TW" sz="1200" b="1" dirty="0" err="1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Fundamentalsl</a:t>
            </a:r>
            <a:endParaRPr lang="en-US" altLang="zh-TW" sz="1200" b="1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98-372  .NET Fundamentals </a:t>
            </a:r>
            <a:r>
              <a:rPr lang="en-US" altLang="zh-TW" sz="1200" b="1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Exam</a:t>
            </a:r>
          </a:p>
          <a:p>
            <a:pPr>
              <a:defRPr/>
            </a:pPr>
            <a:r>
              <a:rPr lang="en-US" altLang="zh-TW" sz="1200" b="1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98-373  </a:t>
            </a: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Mobile Development Fundamentals </a:t>
            </a:r>
          </a:p>
          <a:p>
            <a:pPr>
              <a:defRPr/>
            </a:pPr>
            <a:r>
              <a:rPr lang="en-US" altLang="zh-TW" sz="12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98-374  Gaming Development Fundamentals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 smtClean="0"/>
              <a:t>MTA</a:t>
            </a:r>
            <a:r>
              <a:rPr lang="zh-TW" altLang="en-US" dirty="0" smtClean="0"/>
              <a:t>操作面與技術面資訊</a:t>
            </a:r>
            <a:r>
              <a:rPr altLang="zh-TW" sz="1400" dirty="0" smtClean="0"/>
              <a:t>(3/7)</a:t>
            </a:r>
            <a:endParaRPr lang="zh-TW" altLang="en-US" sz="1400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defRPr/>
            </a:pPr>
            <a:r>
              <a:rPr lang="zh-TW" altLang="en-US" dirty="0"/>
              <a:t>下載</a:t>
            </a:r>
            <a:r>
              <a:rPr lang="zh-TW" altLang="en-US" b="1" dirty="0">
                <a:hlinkClick r:id="rId2"/>
              </a:rPr>
              <a:t>電子證書</a:t>
            </a:r>
            <a:r>
              <a:rPr lang="zh-TW" altLang="en-US" dirty="0" smtClean="0"/>
              <a:t>方式</a:t>
            </a:r>
            <a:endParaRPr lang="en-US" altLang="zh-TW" dirty="0" smtClean="0"/>
          </a:p>
          <a:p>
            <a:pPr>
              <a:defRPr/>
            </a:pPr>
            <a:r>
              <a:rPr lang="zh-TW" altLang="en-US" dirty="0"/>
              <a:t>客服</a:t>
            </a:r>
            <a:r>
              <a:rPr lang="zh-TW" altLang="en-US" dirty="0" smtClean="0"/>
              <a:t>電話：</a:t>
            </a:r>
            <a:r>
              <a:rPr lang="en-US" altLang="zh-TW" b="1" dirty="0"/>
              <a:t>0800008833 </a:t>
            </a:r>
            <a:r>
              <a:rPr lang="en-US" altLang="zh-TW" b="1" dirty="0" smtClean="0"/>
              <a:t>#6#1#1</a:t>
            </a:r>
            <a:r>
              <a:rPr lang="en-US" altLang="zh-TW" b="1" dirty="0"/>
              <a:t>(</a:t>
            </a:r>
            <a:r>
              <a:rPr lang="zh-TW" altLang="zh-TW" b="1" dirty="0"/>
              <a:t>室話專用</a:t>
            </a:r>
            <a:r>
              <a:rPr lang="en-US" altLang="zh-TW" b="1" dirty="0" smtClean="0"/>
              <a:t>)</a:t>
            </a:r>
          </a:p>
          <a:p>
            <a:pPr>
              <a:defRPr/>
            </a:pPr>
            <a:r>
              <a:rPr lang="en-US" altLang="zh-TW" b="1" dirty="0" smtClean="0"/>
              <a:t>02-2999-8833</a:t>
            </a:r>
            <a:r>
              <a:rPr lang="en-US" altLang="zh-TW" b="1" dirty="0"/>
              <a:t>(</a:t>
            </a:r>
            <a:r>
              <a:rPr lang="zh-TW" altLang="zh-TW" b="1" dirty="0"/>
              <a:t>手機、室話專用</a:t>
            </a:r>
            <a:r>
              <a:rPr lang="en-US" altLang="zh-TW" b="1" dirty="0"/>
              <a:t>)</a:t>
            </a:r>
            <a:endParaRPr lang="en-US" altLang="zh-TW" dirty="0" smtClean="0"/>
          </a:p>
          <a:p>
            <a:pPr marL="0" indent="0">
              <a:buFontTx/>
              <a:buNone/>
              <a:defRPr/>
            </a:pPr>
            <a:endParaRPr lang="en-US" altLang="zh-TW" sz="1200" dirty="0" smtClean="0"/>
          </a:p>
          <a:p>
            <a:pPr marL="0" indent="0">
              <a:buFontTx/>
              <a:buNone/>
              <a:defRPr/>
            </a:pPr>
            <a:r>
              <a:rPr lang="zh-TW" altLang="zh-TW" sz="1200" dirty="0" smtClean="0"/>
              <a:t>步驟</a:t>
            </a:r>
            <a:r>
              <a:rPr lang="zh-TW" altLang="zh-TW" sz="1200" dirty="0"/>
              <a:t>一：請您完成線上註冊</a:t>
            </a:r>
            <a:r>
              <a:rPr lang="zh-TW" altLang="zh-TW" sz="1200" dirty="0" smtClean="0"/>
              <a:t>：</a:t>
            </a:r>
            <a:endParaRPr lang="en-US" altLang="zh-TW" sz="1200" dirty="0" smtClean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進入</a:t>
            </a:r>
            <a:r>
              <a:rPr lang="en-US" altLang="zh-TW" sz="1200" dirty="0"/>
              <a:t>MCP</a:t>
            </a:r>
            <a:r>
              <a:rPr lang="zh-TW" altLang="zh-TW" sz="1200" dirty="0"/>
              <a:t>網頁</a:t>
            </a:r>
            <a:r>
              <a:rPr lang="en-US" altLang="zh-TW" sz="1200" u="sng" dirty="0">
                <a:hlinkClick r:id="rId3"/>
              </a:rPr>
              <a:t>https://mcp.microsoft.com/mcp/Default.aspx</a:t>
            </a:r>
            <a:r>
              <a:rPr lang="zh-TW" altLang="zh-TW" sz="1200" dirty="0"/>
              <a:t>，進入後點選中間的</a:t>
            </a:r>
            <a:r>
              <a:rPr lang="en-US" altLang="zh-TW" sz="1200" dirty="0" smtClean="0"/>
              <a:t>Sign in</a:t>
            </a:r>
            <a:r>
              <a:rPr lang="zh-TW" altLang="zh-TW" sz="1200" dirty="0" smtClean="0"/>
              <a:t>選項</a:t>
            </a:r>
            <a:endParaRPr lang="en-US" altLang="zh-TW" sz="1200" dirty="0" smtClean="0"/>
          </a:p>
          <a:p>
            <a:pPr marL="0" indent="0">
              <a:buFontTx/>
              <a:buNone/>
              <a:defRPr/>
            </a:pPr>
            <a:r>
              <a:rPr lang="zh-TW" altLang="zh-TW" sz="1200" dirty="0" smtClean="0"/>
              <a:t>登入</a:t>
            </a:r>
            <a:r>
              <a:rPr lang="zh-TW" altLang="zh-TW" sz="1200" dirty="0"/>
              <a:t>您的</a:t>
            </a:r>
            <a:r>
              <a:rPr lang="en-US" altLang="zh-TW" sz="1200" dirty="0"/>
              <a:t>Windows Live ID</a:t>
            </a:r>
            <a:r>
              <a:rPr lang="zh-TW" altLang="zh-TW" sz="1200" dirty="0"/>
              <a:t>帳號密碼</a:t>
            </a:r>
            <a:r>
              <a:rPr lang="en-US" altLang="zh-TW" sz="1200" dirty="0"/>
              <a:t>(</a:t>
            </a:r>
            <a:r>
              <a:rPr lang="zh-TW" altLang="zh-TW" sz="1200" dirty="0"/>
              <a:t>即</a:t>
            </a:r>
            <a:r>
              <a:rPr lang="en-US" altLang="zh-TW" sz="1200" dirty="0" err="1"/>
              <a:t>.Net</a:t>
            </a:r>
            <a:r>
              <a:rPr lang="en-US" altLang="zh-TW" sz="1200" dirty="0"/>
              <a:t> Passport </a:t>
            </a:r>
            <a:r>
              <a:rPr lang="zh-TW" altLang="zh-TW" sz="1200" dirty="0"/>
              <a:t>的帳號密碼 ，如沒有，請到左邊欄目</a:t>
            </a:r>
            <a:r>
              <a:rPr lang="en-US" altLang="zh-TW" sz="1200" dirty="0"/>
              <a:t>(Sign Up Now)</a:t>
            </a:r>
            <a:r>
              <a:rPr lang="zh-TW" altLang="zh-TW" sz="1200" dirty="0"/>
              <a:t>先行註冊再登入</a:t>
            </a:r>
            <a:r>
              <a:rPr lang="en-US" altLang="zh-TW" sz="1200" dirty="0"/>
              <a:t>)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請輸入您的</a:t>
            </a:r>
            <a:r>
              <a:rPr lang="en-US" altLang="zh-TW" sz="1200" dirty="0"/>
              <a:t>MC ID</a:t>
            </a:r>
            <a:r>
              <a:rPr lang="zh-TW" altLang="zh-TW" sz="1200" dirty="0"/>
              <a:t>和</a:t>
            </a:r>
            <a:r>
              <a:rPr lang="en-US" altLang="zh-TW" sz="1200" dirty="0"/>
              <a:t>Access Code</a:t>
            </a:r>
            <a:r>
              <a:rPr lang="zh-TW" altLang="zh-TW" sz="1200" dirty="0"/>
              <a:t>後點選</a:t>
            </a:r>
            <a:r>
              <a:rPr lang="en-US" altLang="zh-TW" sz="1200" dirty="0"/>
              <a:t>Next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請輸入所有有</a:t>
            </a:r>
            <a:r>
              <a:rPr lang="en-US" altLang="zh-TW" sz="1200" dirty="0"/>
              <a:t> * </a:t>
            </a:r>
            <a:r>
              <a:rPr lang="zh-TW" altLang="zh-TW" sz="1200" dirty="0"/>
              <a:t>的欄目</a:t>
            </a:r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最後確認所有</a:t>
            </a:r>
            <a:r>
              <a:rPr lang="en-US" altLang="zh-TW" sz="1200" dirty="0"/>
              <a:t> * </a:t>
            </a:r>
            <a:r>
              <a:rPr lang="zh-TW" altLang="zh-TW" sz="1200" dirty="0"/>
              <a:t>的欄目都已填寫後按下</a:t>
            </a:r>
            <a:r>
              <a:rPr lang="en-US" altLang="zh-TW" sz="1200" dirty="0"/>
              <a:t>Continue</a:t>
            </a:r>
            <a:r>
              <a:rPr lang="zh-TW" altLang="zh-TW" sz="1200" dirty="0"/>
              <a:t>即可</a:t>
            </a:r>
          </a:p>
          <a:p>
            <a:pPr marL="0" indent="0">
              <a:buFontTx/>
              <a:buNone/>
              <a:defRPr/>
            </a:pPr>
            <a:r>
              <a:rPr lang="en-US" altLang="zh-TW" sz="1200" dirty="0"/>
              <a:t> 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步驟二：如要下載證書，您須先完成以上線上註冊步驟再依照以下的操作步驟完成證書下載。</a:t>
            </a:r>
          </a:p>
          <a:p>
            <a:pPr marL="0" indent="0">
              <a:buFontTx/>
              <a:buNone/>
              <a:defRPr/>
            </a:pPr>
            <a:r>
              <a:rPr lang="zh-TW" altLang="zh-TW" sz="1200" dirty="0" smtClean="0"/>
              <a:t>請</a:t>
            </a:r>
            <a:r>
              <a:rPr lang="zh-TW" altLang="zh-TW" sz="1200" dirty="0"/>
              <a:t>先行登入至</a:t>
            </a:r>
            <a:r>
              <a:rPr lang="en-US" altLang="zh-TW" sz="1200" dirty="0"/>
              <a:t>MCP</a:t>
            </a:r>
            <a:r>
              <a:rPr lang="zh-TW" altLang="zh-TW" sz="1200" dirty="0"/>
              <a:t>網站</a:t>
            </a:r>
            <a:r>
              <a:rPr lang="en-US" altLang="zh-TW" sz="1200" u="sng" dirty="0">
                <a:hlinkClick r:id="rId3"/>
              </a:rPr>
              <a:t>https://mcp.microsoft.com/mcp/Default.aspx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登入成功後，請點選左邊”</a:t>
            </a:r>
            <a:r>
              <a:rPr lang="en-US" altLang="zh-TW" sz="1200" dirty="0"/>
              <a:t>Program Benefits</a:t>
            </a:r>
            <a:r>
              <a:rPr lang="zh-TW" altLang="zh-TW" sz="1200" dirty="0"/>
              <a:t>”裡的”</a:t>
            </a:r>
            <a:r>
              <a:rPr lang="en-US" altLang="zh-TW" sz="1200" dirty="0"/>
              <a:t>Download Certificates</a:t>
            </a:r>
            <a:r>
              <a:rPr lang="zh-TW" altLang="zh-TW" sz="1200" dirty="0"/>
              <a:t>”選項，即可進入您的</a:t>
            </a:r>
            <a:r>
              <a:rPr lang="en-US" altLang="zh-TW" sz="1200" dirty="0"/>
              <a:t>MCP</a:t>
            </a:r>
            <a:r>
              <a:rPr lang="zh-TW" altLang="zh-TW" sz="1200" dirty="0"/>
              <a:t>證書下載畫面</a:t>
            </a:r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點選”</a:t>
            </a:r>
            <a:r>
              <a:rPr lang="en-US" altLang="zh-TW" sz="1200" dirty="0"/>
              <a:t>Access the Certificate Manager tool to download or order your certificate(s)</a:t>
            </a:r>
            <a:r>
              <a:rPr lang="zh-TW" altLang="zh-TW" sz="1200" dirty="0"/>
              <a:t>”</a:t>
            </a:r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進入”</a:t>
            </a:r>
            <a:r>
              <a:rPr lang="en-US" altLang="zh-TW" sz="1200" dirty="0"/>
              <a:t>Certificate Manager</a:t>
            </a:r>
            <a:r>
              <a:rPr lang="zh-TW" altLang="zh-TW" sz="1200" dirty="0"/>
              <a:t>”頁面</a:t>
            </a:r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點選需下載或訂購證書的選項、網路速度及確認證書姓氏與名字是否正確後點選</a:t>
            </a:r>
            <a:r>
              <a:rPr lang="en-US" altLang="zh-TW" sz="1200" dirty="0"/>
              <a:t>Next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選擇證書下載的檔案格式與紙張大小後點選</a:t>
            </a:r>
            <a:r>
              <a:rPr lang="en-US" altLang="zh-TW" sz="1200" dirty="0"/>
              <a:t>Next</a:t>
            </a:r>
            <a:endParaRPr lang="zh-TW" altLang="zh-TW" sz="1200" dirty="0"/>
          </a:p>
          <a:p>
            <a:pPr marL="0" indent="0">
              <a:buFontTx/>
              <a:buNone/>
              <a:defRPr/>
            </a:pPr>
            <a:r>
              <a:rPr lang="zh-TW" altLang="zh-TW" sz="1200" dirty="0"/>
              <a:t>點選</a:t>
            </a:r>
            <a:r>
              <a:rPr lang="en-US" altLang="zh-TW" sz="1200" dirty="0"/>
              <a:t>Download</a:t>
            </a:r>
            <a:r>
              <a:rPr lang="zh-TW" altLang="zh-TW" sz="1200" dirty="0"/>
              <a:t>後即可下載您所需的證書</a:t>
            </a:r>
            <a:r>
              <a:rPr lang="zh-TW" altLang="zh-TW" sz="1200" dirty="0" smtClean="0"/>
              <a:t>。</a:t>
            </a:r>
            <a:endParaRPr lang="en-US" altLang="zh-TW" sz="1200" dirty="0" smtClean="0"/>
          </a:p>
          <a:p>
            <a:pPr marL="0" indent="0">
              <a:buFontTx/>
              <a:buNone/>
              <a:defRPr/>
            </a:pPr>
            <a:endParaRPr lang="zh-TW" altLang="zh-TW" sz="1200" dirty="0"/>
          </a:p>
          <a:p>
            <a:pPr marL="0" indent="0">
              <a:buFontTx/>
              <a:buNone/>
              <a:defRPr/>
            </a:pPr>
            <a:endParaRPr lang="zh-TW" altLang="en-US" dirty="0"/>
          </a:p>
        </p:txBody>
      </p:sp>
      <p:sp>
        <p:nvSpPr>
          <p:cNvPr id="45060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CE5E8660-5C55-4F2A-A12D-078AF5AE1AED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39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 smtClean="0"/>
              <a:t>MTA</a:t>
            </a:r>
            <a:r>
              <a:rPr lang="zh-TW" altLang="en-US" dirty="0" smtClean="0"/>
              <a:t>認證概述</a:t>
            </a:r>
            <a:r>
              <a:rPr altLang="zh-TW" sz="1400" dirty="0" smtClean="0"/>
              <a:t>(1/4)</a:t>
            </a:r>
            <a:endParaRPr lang="zh-TW" altLang="en-US" sz="1400" dirty="0"/>
          </a:p>
        </p:txBody>
      </p:sp>
      <p:sp>
        <p:nvSpPr>
          <p:cNvPr id="9219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676275"/>
          </a:xfrm>
        </p:spPr>
        <p:txBody>
          <a:bodyPr/>
          <a:lstStyle/>
          <a:p>
            <a:r>
              <a:rPr lang="en-US" altLang="zh-TW" smtClean="0"/>
              <a:t>MTA</a:t>
            </a:r>
            <a:r>
              <a:rPr lang="zh-TW" altLang="en-US" smtClean="0"/>
              <a:t>認證是培養</a:t>
            </a:r>
            <a:r>
              <a:rPr lang="en-US" altLang="zh-TW" smtClean="0"/>
              <a:t>IT</a:t>
            </a:r>
            <a:r>
              <a:rPr lang="zh-TW" altLang="en-US" smtClean="0"/>
              <a:t>專業</a:t>
            </a:r>
            <a:r>
              <a:rPr lang="en-US" altLang="zh-TW" smtClean="0"/>
              <a:t>/</a:t>
            </a:r>
            <a:r>
              <a:rPr lang="zh-TW" altLang="en-US" smtClean="0"/>
              <a:t>研發人員核心能力</a:t>
            </a:r>
          </a:p>
          <a:p>
            <a:endParaRPr lang="zh-TW" altLang="en-US" smtClean="0"/>
          </a:p>
        </p:txBody>
      </p:sp>
      <p:sp>
        <p:nvSpPr>
          <p:cNvPr id="9220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425A61EA-9697-429D-A0B1-2A2E56A1A3AE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5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4" y="2204864"/>
            <a:ext cx="8202612" cy="37444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 smtClean="0"/>
              <a:t>MTA</a:t>
            </a:r>
            <a:r>
              <a:rPr lang="zh-TW" altLang="en-US" dirty="0" smtClean="0"/>
              <a:t>操作面與技術面資訊</a:t>
            </a:r>
            <a:r>
              <a:rPr altLang="zh-TW" sz="1400" dirty="0" smtClean="0"/>
              <a:t>(4/7)</a:t>
            </a:r>
            <a:endParaRPr lang="zh-TW" altLang="en-US" sz="1400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如何找回</a:t>
            </a:r>
            <a:r>
              <a:rPr lang="en-US" altLang="zh-TW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 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</a:t>
            </a:r>
            <a:r>
              <a:rPr lang="zh-TW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與</a:t>
            </a:r>
            <a:r>
              <a:rPr lang="en-US" altLang="zh-TW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CORD</a:t>
            </a:r>
            <a:r>
              <a:rPr lang="zh-TW" alt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。有三個方式：</a:t>
            </a:r>
            <a:endParaRPr lang="en-US" altLang="zh-TW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dirty="0"/>
              <a:t>找回微軟所發的郵件</a:t>
            </a:r>
            <a:r>
              <a:rPr lang="zh-TW" altLang="en-US" dirty="0" smtClean="0"/>
              <a:t>。</a:t>
            </a:r>
            <a:r>
              <a:rPr lang="en-US" altLang="zh-TW" dirty="0" smtClean="0"/>
              <a:t>(</a:t>
            </a:r>
            <a:r>
              <a:rPr lang="zh-TW" altLang="en-US" dirty="0" smtClean="0"/>
              <a:t>注意垃圾郵件</a:t>
            </a:r>
            <a:r>
              <a:rPr lang="en-US" altLang="zh-TW" dirty="0" smtClean="0"/>
              <a:t>)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dirty="0"/>
              <a:t>登入</a:t>
            </a:r>
            <a:r>
              <a:rPr lang="en-US" altLang="zh-TW" dirty="0" err="1" smtClean="0"/>
              <a:t>Certiport</a:t>
            </a:r>
            <a:r>
              <a:rPr lang="zh-TW" altLang="en-US" dirty="0" smtClean="0"/>
              <a:t>  </a:t>
            </a:r>
            <a:r>
              <a:rPr lang="en-US" altLang="zh-TW" dirty="0" smtClean="0"/>
              <a:t>login</a:t>
            </a:r>
            <a:r>
              <a:rPr lang="zh-TW" altLang="en-US" dirty="0"/>
              <a:t> </a:t>
            </a:r>
            <a:r>
              <a:rPr lang="zh-TW" altLang="en-US" dirty="0" smtClean="0"/>
              <a:t> </a:t>
            </a:r>
            <a:r>
              <a:rPr lang="en-US" altLang="zh-TW" dirty="0" smtClean="0"/>
              <a:t>MY MESSAGES</a:t>
            </a:r>
            <a:r>
              <a:rPr lang="en-US" altLang="zh-TW" sz="1600" dirty="0" smtClean="0"/>
              <a:t>(</a:t>
            </a:r>
            <a:r>
              <a:rPr lang="zh-TW" altLang="en-US" sz="1600" dirty="0" smtClean="0"/>
              <a:t>右中位置</a:t>
            </a:r>
            <a:r>
              <a:rPr lang="en-US" altLang="zh-TW" sz="1600" dirty="0" smtClean="0"/>
              <a:t>)</a:t>
            </a:r>
            <a:r>
              <a:rPr lang="zh-TW" altLang="en-US" dirty="0" smtClean="0"/>
              <a:t>就可以看到訊息，但是只有</a:t>
            </a:r>
            <a:r>
              <a:rPr lang="en-US" altLang="zh-TW" dirty="0" smtClean="0"/>
              <a:t>3</a:t>
            </a:r>
            <a:r>
              <a:rPr lang="zh-TW" altLang="en-US" dirty="0" smtClean="0"/>
              <a:t>個月的期限。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  <a:defRPr/>
            </a:pPr>
            <a:r>
              <a:rPr lang="zh-TW" altLang="en-US" dirty="0" smtClean="0"/>
              <a:t>登入</a:t>
            </a:r>
            <a:r>
              <a:rPr lang="en-US" altLang="zh-TW" dirty="0" err="1" smtClean="0"/>
              <a:t>Certiport</a:t>
            </a:r>
            <a:r>
              <a:rPr lang="zh-TW" altLang="en-US" dirty="0"/>
              <a:t> </a:t>
            </a:r>
            <a:r>
              <a:rPr lang="zh-TW" altLang="en-US" dirty="0" smtClean="0"/>
              <a:t> </a:t>
            </a:r>
            <a:r>
              <a:rPr lang="en-US" altLang="zh-TW" dirty="0" smtClean="0"/>
              <a:t>login</a:t>
            </a:r>
            <a:r>
              <a:rPr lang="zh-TW" altLang="en-US" dirty="0"/>
              <a:t> </a:t>
            </a:r>
            <a:r>
              <a:rPr lang="zh-TW" altLang="en-US" dirty="0" smtClean="0"/>
              <a:t> </a:t>
            </a:r>
            <a:r>
              <a:rPr lang="en-US" altLang="zh-TW" dirty="0" smtClean="0"/>
              <a:t>My Profile</a:t>
            </a:r>
            <a:r>
              <a:rPr lang="en-US" altLang="zh-TW" sz="1600" dirty="0"/>
              <a:t>(</a:t>
            </a:r>
            <a:r>
              <a:rPr lang="zh-TW" altLang="en-US" sz="1600" dirty="0"/>
              <a:t>右上</a:t>
            </a:r>
            <a:r>
              <a:rPr lang="en-US" altLang="zh-TW" sz="1600" dirty="0"/>
              <a:t>)</a:t>
            </a:r>
            <a:r>
              <a:rPr lang="en-US" altLang="zh-TW" dirty="0" smtClean="0"/>
              <a:t> </a:t>
            </a:r>
            <a:r>
              <a:rPr lang="zh-TW" altLang="en-US" dirty="0" smtClean="0"/>
              <a:t> 程式      </a:t>
            </a:r>
            <a:r>
              <a:rPr lang="en-US" altLang="zh-TW" dirty="0" smtClean="0"/>
              <a:t>Microsoft </a:t>
            </a:r>
            <a:r>
              <a:rPr lang="zh-TW" altLang="en-US" dirty="0" smtClean="0"/>
              <a:t>編輯註冊資料。</a:t>
            </a:r>
            <a:endParaRPr lang="en-US" altLang="zh-TW" dirty="0"/>
          </a:p>
          <a:p>
            <a:pPr>
              <a:defRPr/>
            </a:pPr>
            <a:endParaRPr lang="en-US" altLang="zh-TW" dirty="0" smtClean="0"/>
          </a:p>
          <a:p>
            <a:pPr>
              <a:defRPr/>
            </a:pPr>
            <a:endParaRPr lang="en-US" altLang="zh-TW" dirty="0"/>
          </a:p>
          <a:p>
            <a:pPr>
              <a:defRPr/>
            </a:pPr>
            <a:endParaRPr lang="en-US" altLang="zh-TW" dirty="0" smtClean="0"/>
          </a:p>
          <a:p>
            <a:pPr marL="0" indent="0">
              <a:buFontTx/>
              <a:buNone/>
              <a:defRPr/>
            </a:pPr>
            <a:endParaRPr lang="en-US" altLang="zh-TW" dirty="0" smtClean="0"/>
          </a:p>
          <a:p>
            <a:pPr marL="0" indent="0">
              <a:buFontTx/>
              <a:buNone/>
              <a:defRPr/>
            </a:pPr>
            <a:endParaRPr lang="en-US" altLang="zh-TW" dirty="0"/>
          </a:p>
          <a:p>
            <a:pPr>
              <a:defRPr/>
            </a:pPr>
            <a:endParaRPr lang="zh-TW" altLang="en-US" dirty="0"/>
          </a:p>
        </p:txBody>
      </p:sp>
      <p:sp>
        <p:nvSpPr>
          <p:cNvPr id="4608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418E8B2F-38FD-4CAF-978E-BFBCDA50BF01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40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pic>
        <p:nvPicPr>
          <p:cNvPr id="460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99" t="41956" r="14156" b="46552"/>
          <a:stretch>
            <a:fillRect/>
          </a:stretch>
        </p:blipFill>
        <p:spPr bwMode="auto">
          <a:xfrm>
            <a:off x="7334250" y="2986088"/>
            <a:ext cx="1223963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086" name="向右箭號 4"/>
          <p:cNvSpPr>
            <a:spLocks noChangeArrowheads="1"/>
          </p:cNvSpPr>
          <p:nvPr/>
        </p:nvSpPr>
        <p:spPr bwMode="auto">
          <a:xfrm>
            <a:off x="3419475" y="3560763"/>
            <a:ext cx="2159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6087" name="向右箭號 6"/>
          <p:cNvSpPr>
            <a:spLocks noChangeArrowheads="1"/>
          </p:cNvSpPr>
          <p:nvPr/>
        </p:nvSpPr>
        <p:spPr bwMode="auto">
          <a:xfrm>
            <a:off x="3419475" y="2708275"/>
            <a:ext cx="2159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6088" name="向右箭號 7"/>
          <p:cNvSpPr>
            <a:spLocks noChangeArrowheads="1"/>
          </p:cNvSpPr>
          <p:nvPr/>
        </p:nvSpPr>
        <p:spPr bwMode="auto">
          <a:xfrm>
            <a:off x="4659313" y="3573463"/>
            <a:ext cx="2159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6089" name="向右箭號 8"/>
          <p:cNvSpPr>
            <a:spLocks noChangeArrowheads="1"/>
          </p:cNvSpPr>
          <p:nvPr/>
        </p:nvSpPr>
        <p:spPr bwMode="auto">
          <a:xfrm>
            <a:off x="4659313" y="2706688"/>
            <a:ext cx="215900" cy="21748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6090" name="向右箭號 9"/>
          <p:cNvSpPr>
            <a:spLocks noChangeArrowheads="1"/>
          </p:cNvSpPr>
          <p:nvPr/>
        </p:nvSpPr>
        <p:spPr bwMode="auto">
          <a:xfrm>
            <a:off x="7458075" y="3556000"/>
            <a:ext cx="217488" cy="215900"/>
          </a:xfrm>
          <a:prstGeom prst="rightArrow">
            <a:avLst>
              <a:gd name="adj1" fmla="val 50000"/>
              <a:gd name="adj2" fmla="val 50368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46091" name="向右箭號 10"/>
          <p:cNvSpPr>
            <a:spLocks noChangeArrowheads="1"/>
          </p:cNvSpPr>
          <p:nvPr/>
        </p:nvSpPr>
        <p:spPr bwMode="auto">
          <a:xfrm>
            <a:off x="8450263" y="3556000"/>
            <a:ext cx="215900" cy="215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pic>
        <p:nvPicPr>
          <p:cNvPr id="460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24" t="44106" r="13063" b="30421"/>
          <a:stretch>
            <a:fillRect/>
          </a:stretch>
        </p:blipFill>
        <p:spPr bwMode="auto">
          <a:xfrm>
            <a:off x="827088" y="4400550"/>
            <a:ext cx="3214687" cy="1189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9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43156" r="60042" b="32626"/>
          <a:stretch>
            <a:fillRect/>
          </a:stretch>
        </p:blipFill>
        <p:spPr bwMode="auto">
          <a:xfrm>
            <a:off x="4876800" y="4400550"/>
            <a:ext cx="3308350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向右箭號 13"/>
          <p:cNvSpPr>
            <a:spLocks noChangeArrowheads="1"/>
          </p:cNvSpPr>
          <p:nvPr/>
        </p:nvSpPr>
        <p:spPr bwMode="auto">
          <a:xfrm>
            <a:off x="4248150" y="4724400"/>
            <a:ext cx="519113" cy="433388"/>
          </a:xfrm>
          <a:prstGeom prst="rightArrow">
            <a:avLst>
              <a:gd name="adj1" fmla="val 50000"/>
              <a:gd name="adj2" fmla="val 49859"/>
            </a:avLst>
          </a:prstGeom>
          <a:solidFill>
            <a:srgbClr val="FFC000"/>
          </a:solidFill>
          <a:ln w="12700" algn="ctr">
            <a:solidFill>
              <a:schemeClr val="folHlink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</a:pPr>
            <a:endParaRPr kumimoji="0" lang="zh-TW" altLang="en-US" b="1">
              <a:solidFill>
                <a:schemeClr val="bg1"/>
              </a:solidFill>
              <a:latin typeface="Segoe Semibold"/>
            </a:endParaRPr>
          </a:p>
        </p:txBody>
      </p:sp>
      <p:sp>
        <p:nvSpPr>
          <p:cNvPr id="6" name="圓角矩形圖說文字 5"/>
          <p:cNvSpPr/>
          <p:nvPr/>
        </p:nvSpPr>
        <p:spPr bwMode="auto">
          <a:xfrm>
            <a:off x="1979613" y="5805488"/>
            <a:ext cx="1223962" cy="576262"/>
          </a:xfrm>
          <a:prstGeom prst="wedgeRoundRectCallout">
            <a:avLst>
              <a:gd name="adj1" fmla="val 81998"/>
              <a:gd name="adj2" fmla="val -149830"/>
              <a:gd name="adj3" fmla="val 16667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lang="zh-TW" altLang="en-US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點選編輯註冊資料</a:t>
            </a:r>
            <a:endParaRPr kumimoji="0" lang="zh-TW" altLang="en-US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6" name="圓角矩形圖說文字 15"/>
          <p:cNvSpPr/>
          <p:nvPr/>
        </p:nvSpPr>
        <p:spPr bwMode="auto">
          <a:xfrm>
            <a:off x="6432550" y="5805488"/>
            <a:ext cx="1223963" cy="576262"/>
          </a:xfrm>
          <a:prstGeom prst="wedgeRoundRectCallout">
            <a:avLst>
              <a:gd name="adj1" fmla="val 7300"/>
              <a:gd name="adj2" fmla="val -110662"/>
              <a:gd name="adj3" fmla="val 16667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kumimoji="0" lang="en-US" altLang="zh-TW" sz="1000" b="1" dirty="0">
                <a:solidFill>
                  <a:srgbClr val="FF0000"/>
                </a:solidFill>
                <a:latin typeface="Segoe Semibold" pitchFamily="34" charset="0"/>
              </a:rPr>
              <a:t>MCP ID</a:t>
            </a:r>
          </a:p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kumimoji="0" lang="en-US" altLang="zh-TW" sz="1000" b="1" dirty="0">
                <a:solidFill>
                  <a:srgbClr val="FF0000"/>
                </a:solidFill>
                <a:latin typeface="Segoe Semibold" pitchFamily="34" charset="0"/>
              </a:rPr>
              <a:t>ACCESS CORD</a:t>
            </a:r>
            <a:endParaRPr kumimoji="0" lang="zh-TW" altLang="en-US" sz="1000" b="1" dirty="0">
              <a:solidFill>
                <a:srgbClr val="FF0000"/>
              </a:solidFill>
              <a:latin typeface="Segoe Semibold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 smtClean="0"/>
              <a:t>MTA</a:t>
            </a:r>
            <a:r>
              <a:rPr lang="zh-TW" altLang="en-US" dirty="0" smtClean="0"/>
              <a:t>操作面與技術面資訊</a:t>
            </a:r>
            <a:r>
              <a:rPr altLang="zh-TW" sz="1400" dirty="0" smtClean="0"/>
              <a:t>(5/7)</a:t>
            </a:r>
            <a:endParaRPr lang="zh-TW" altLang="en-US" dirty="0"/>
          </a:p>
        </p:txBody>
      </p:sp>
      <p:sp>
        <p:nvSpPr>
          <p:cNvPr id="1536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25538"/>
            <a:ext cx="8229600" cy="4741862"/>
          </a:xfrm>
        </p:spPr>
        <p:txBody>
          <a:bodyPr/>
          <a:lstStyle/>
          <a:p>
            <a:pPr>
              <a:defRPr/>
            </a:pPr>
            <a:r>
              <a:rPr lang="zh-TW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證書上沒有序號，怎麼辦？</a:t>
            </a:r>
            <a:endParaRPr lang="en-US" altLang="zh-TW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909638" lvl="1" indent="-514350">
              <a:buFont typeface="+mj-lt"/>
              <a:buAutoNum type="arabicPeriod"/>
              <a:defRPr/>
            </a:pPr>
            <a:r>
              <a:rPr lang="zh-TW" altLang="en-US" dirty="0"/>
              <a:t>登入</a:t>
            </a:r>
            <a:r>
              <a:rPr lang="en-US" altLang="zh-TW" dirty="0"/>
              <a:t>mcp.microsoft.com</a:t>
            </a:r>
            <a:r>
              <a:rPr lang="zh-TW" altLang="en-US" dirty="0"/>
              <a:t>下載資料</a:t>
            </a:r>
            <a:endParaRPr lang="en-US" altLang="zh-TW" dirty="0"/>
          </a:p>
          <a:p>
            <a:pPr marL="909638" lvl="1" indent="-514350">
              <a:buFont typeface="+mj-lt"/>
              <a:buAutoNum type="arabicPeriod"/>
              <a:defRPr/>
            </a:pPr>
            <a:r>
              <a:rPr lang="zh-TW" altLang="en-US" dirty="0" smtClean="0"/>
              <a:t>成績單 分享你的成績單</a:t>
            </a:r>
            <a:endParaRPr lang="en-US" altLang="zh-TW" dirty="0" smtClean="0"/>
          </a:p>
          <a:p>
            <a:pPr marL="909638" lvl="1" indent="-514350">
              <a:buFont typeface="+mj-lt"/>
              <a:buAutoNum type="arabicPeriod"/>
              <a:defRPr/>
            </a:pPr>
            <a:r>
              <a:rPr lang="en-US" altLang="zh-TW" dirty="0"/>
              <a:t>Transcript ID </a:t>
            </a:r>
            <a:r>
              <a:rPr lang="en-US" altLang="zh-TW" dirty="0" smtClean="0"/>
              <a:t>917173</a:t>
            </a:r>
            <a:r>
              <a:rPr lang="zh-TW" altLang="en-US" dirty="0" smtClean="0"/>
              <a:t>  </a:t>
            </a:r>
            <a:endParaRPr lang="en-US" altLang="zh-TW" dirty="0" smtClean="0"/>
          </a:p>
          <a:p>
            <a:pPr marL="909638" lvl="1" indent="-514350">
              <a:buFont typeface="+mj-lt"/>
              <a:buAutoNum type="arabicPeriod"/>
              <a:defRPr/>
            </a:pPr>
            <a:r>
              <a:rPr lang="en-US" altLang="zh-TW" dirty="0" smtClean="0"/>
              <a:t>Access Code</a:t>
            </a:r>
            <a:r>
              <a:rPr lang="zh-TW" altLang="en-US" dirty="0" smtClean="0"/>
              <a:t> </a:t>
            </a:r>
            <a:r>
              <a:rPr lang="en-US" altLang="zh-TW" dirty="0" smtClean="0">
                <a:solidFill>
                  <a:srgbClr val="FF0000"/>
                </a:solidFill>
              </a:rPr>
              <a:t>XXXXXX</a:t>
            </a:r>
          </a:p>
          <a:p>
            <a:pPr marL="909638" lvl="1" indent="-514350">
              <a:buFont typeface="+mj-lt"/>
              <a:buAutoNum type="arabicPeriod"/>
              <a:defRPr/>
            </a:pPr>
            <a:r>
              <a:rPr lang="en-US" altLang="zh-TW" dirty="0">
                <a:hlinkClick r:id="rId4"/>
              </a:rPr>
              <a:t>https://mcp.microsoft.com/authenticate/validatemcp.aspx</a:t>
            </a:r>
            <a:r>
              <a:rPr lang="en-US" altLang="zh-TW" dirty="0" smtClean="0"/>
              <a:t>.</a:t>
            </a:r>
          </a:p>
          <a:p>
            <a:pPr marL="909638" lvl="1" indent="-514350">
              <a:buFont typeface="+mj-lt"/>
              <a:buAutoNum type="arabicPeriod"/>
              <a:defRPr/>
            </a:pPr>
            <a:r>
              <a:rPr lang="zh-TW" altLang="en-US" dirty="0" smtClean="0"/>
              <a:t>輸入 </a:t>
            </a:r>
            <a:r>
              <a:rPr lang="en-US" altLang="zh-TW" dirty="0" smtClean="0"/>
              <a:t>ID</a:t>
            </a:r>
            <a:r>
              <a:rPr lang="zh-TW" altLang="en-US" dirty="0" smtClean="0"/>
              <a:t> 與 </a:t>
            </a:r>
            <a:r>
              <a:rPr lang="en-US" altLang="zh-TW" dirty="0"/>
              <a:t>Access Code</a:t>
            </a:r>
            <a:r>
              <a:rPr lang="zh-TW" altLang="en-US" dirty="0"/>
              <a:t> </a:t>
            </a:r>
            <a:endParaRPr lang="en-US" altLang="zh-TW" dirty="0" smtClean="0"/>
          </a:p>
          <a:p>
            <a:pPr marL="909638" lvl="1" indent="-514350">
              <a:buFont typeface="+mj-lt"/>
              <a:buAutoNum type="arabicPeriod"/>
              <a:defRPr/>
            </a:pPr>
            <a:r>
              <a:rPr lang="en-US" altLang="zh-TW" dirty="0"/>
              <a:t>Microsoft® Certified Professional Transcript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 smtClean="0"/>
          </a:p>
        </p:txBody>
      </p:sp>
      <p:sp>
        <p:nvSpPr>
          <p:cNvPr id="4710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94D84C57-0C64-4675-BA75-F6C4C7F1BC0B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41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9156" name="DefaultOcx" r:id="rId2" imgW="914400" imgH="228600"/>
        </mc:Choice>
        <mc:Fallback>
          <p:control name="DefaultOcx" r:id="rId2" imgW="914400" imgH="228600">
            <p:pic>
              <p:nvPicPr>
                <p:cNvPr id="0" name="DefaultOcx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914400" cy="228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MCTS </a:t>
            </a:r>
            <a:r>
              <a:rPr lang="en-US" altLang="zh-TW" dirty="0" err="1"/>
              <a:t>Windoes</a:t>
            </a:r>
            <a:r>
              <a:rPr lang="en-US" altLang="zh-TW" dirty="0"/>
              <a:t> Sever </a:t>
            </a:r>
            <a:r>
              <a:rPr lang="en-US" altLang="zh-TW" dirty="0" smtClean="0"/>
              <a:t>2008 </a:t>
            </a:r>
            <a:r>
              <a:rPr lang="en-US" altLang="zh-TW" sz="1400" dirty="0" smtClean="0"/>
              <a:t>(6/7</a:t>
            </a:r>
            <a:r>
              <a:rPr lang="en-US" altLang="zh-TW" sz="1400" dirty="0"/>
              <a:t>)</a:t>
            </a:r>
            <a:endParaRPr lang="zh-TW" altLang="en-US" sz="1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E1C11-ECA5-46E2-8276-0868B448E860}" type="slidenum">
              <a:rPr lang="zh-TW" altLang="en-US" smtClean="0"/>
              <a:pPr>
                <a:defRPr/>
              </a:pPr>
              <a:t>42</a:t>
            </a:fld>
            <a:endParaRPr lang="zh-TW" altLang="en-US" dirty="0"/>
          </a:p>
        </p:txBody>
      </p:sp>
      <p:pic>
        <p:nvPicPr>
          <p:cNvPr id="5017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8" t="16283" r="35139" b="13103"/>
          <a:stretch/>
        </p:blipFill>
        <p:spPr bwMode="auto">
          <a:xfrm>
            <a:off x="1187624" y="1412776"/>
            <a:ext cx="6906628" cy="5165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圓角矩形 8"/>
          <p:cNvSpPr/>
          <p:nvPr/>
        </p:nvSpPr>
        <p:spPr bwMode="auto">
          <a:xfrm>
            <a:off x="1547664" y="5805264"/>
            <a:ext cx="1440160" cy="50405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Segoe Semibold" pitchFamily="34" charset="0"/>
            </a:endParaRPr>
          </a:p>
        </p:txBody>
      </p:sp>
      <p:sp>
        <p:nvSpPr>
          <p:cNvPr id="12" name="圓角矩形 11"/>
          <p:cNvSpPr/>
          <p:nvPr/>
        </p:nvSpPr>
        <p:spPr bwMode="auto">
          <a:xfrm>
            <a:off x="2051720" y="2708920"/>
            <a:ext cx="1440160" cy="50405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18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Segoe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5969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 smtClean="0"/>
              <a:t>MTA</a:t>
            </a:r>
            <a:r>
              <a:rPr lang="zh-TW" altLang="en-US" dirty="0" smtClean="0"/>
              <a:t>操作面與技術面資訊</a:t>
            </a:r>
            <a:r>
              <a:rPr altLang="zh-TW" sz="1400" dirty="0" smtClean="0"/>
              <a:t>(</a:t>
            </a:r>
            <a:r>
              <a:rPr altLang="zh-TW" sz="1400" dirty="0"/>
              <a:t>7</a:t>
            </a:r>
            <a:r>
              <a:rPr altLang="zh-TW" sz="1400" dirty="0" smtClean="0"/>
              <a:t>/7)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 b="1" dirty="0">
                <a:hlinkClick r:id="rId2"/>
              </a:rPr>
              <a:t>考場軟</a:t>
            </a:r>
            <a:r>
              <a:rPr lang="en-US" altLang="zh-TW" b="1" dirty="0">
                <a:hlinkClick r:id="rId2"/>
              </a:rPr>
              <a:t>/</a:t>
            </a:r>
            <a:r>
              <a:rPr lang="zh-TW" altLang="en-US" b="1" dirty="0">
                <a:hlinkClick r:id="rId2"/>
              </a:rPr>
              <a:t>硬體</a:t>
            </a:r>
            <a:r>
              <a:rPr lang="zh-TW" altLang="en-US" b="1" dirty="0" smtClean="0">
                <a:hlinkClick r:id="rId2"/>
              </a:rPr>
              <a:t>需求</a:t>
            </a:r>
            <a:endParaRPr lang="en-US" altLang="zh-TW" b="1" dirty="0" smtClean="0"/>
          </a:p>
          <a:p>
            <a:pPr>
              <a:defRPr/>
            </a:pPr>
            <a:r>
              <a:rPr lang="zh-TW" altLang="en-US" dirty="0" smtClean="0"/>
              <a:t>安裝</a:t>
            </a:r>
            <a:r>
              <a:rPr lang="en-US" altLang="zh-TW" dirty="0" err="1" smtClean="0"/>
              <a:t>Flashplayer</a:t>
            </a:r>
            <a:r>
              <a:rPr lang="en-US" altLang="zh-TW" dirty="0"/>
              <a:t>:  </a:t>
            </a:r>
            <a:r>
              <a:rPr lang="en-US" altLang="zh-TW" u="sng" dirty="0">
                <a:hlinkClick r:id="rId3"/>
              </a:rPr>
              <a:t>http://</a:t>
            </a:r>
            <a:r>
              <a:rPr lang="en-US" altLang="zh-TW" u="sng" dirty="0" smtClean="0">
                <a:hlinkClick r:id="rId3"/>
              </a:rPr>
              <a:t>get.adobe.com/flahsplayer</a:t>
            </a:r>
            <a:endParaRPr lang="en-US" altLang="zh-TW" u="sng" dirty="0" smtClean="0"/>
          </a:p>
          <a:p>
            <a:pPr>
              <a:defRPr/>
            </a:pPr>
            <a:r>
              <a:rPr lang="zh-TW" altLang="en-US" b="1" dirty="0" smtClean="0">
                <a:solidFill>
                  <a:srgbClr val="FF0000"/>
                </a:solidFill>
              </a:rPr>
              <a:t>安裝</a:t>
            </a:r>
            <a:r>
              <a:rPr lang="en-US" altLang="zh-TW" b="1" dirty="0">
                <a:solidFill>
                  <a:srgbClr val="FF0000"/>
                </a:solidFill>
                <a:hlinkClick r:id="rId4"/>
              </a:rPr>
              <a:t>Browser lockdown </a:t>
            </a:r>
            <a:r>
              <a:rPr lang="en-US" altLang="zh-TW" b="1" dirty="0" smtClean="0">
                <a:solidFill>
                  <a:srgbClr val="FF0000"/>
                </a:solidFill>
                <a:hlinkClick r:id="rId4"/>
              </a:rPr>
              <a:t>support</a:t>
            </a:r>
            <a:r>
              <a:rPr lang="zh-TW" altLang="en-US" dirty="0" smtClean="0"/>
              <a:t>：</a:t>
            </a:r>
            <a:endParaRPr lang="en-US" altLang="zh-TW" dirty="0" smtClean="0"/>
          </a:p>
          <a:p>
            <a:pPr>
              <a:defRPr/>
            </a:pPr>
            <a:r>
              <a:rPr lang="zh-TW" altLang="en-US" dirty="0" smtClean="0"/>
              <a:t>下載考試捷徑</a:t>
            </a:r>
          </a:p>
          <a:p>
            <a:pPr marL="0" indent="0">
              <a:buFontTx/>
              <a:buNone/>
              <a:defRPr/>
            </a:pPr>
            <a:endParaRPr lang="en-US" altLang="zh-TW" dirty="0" smtClean="0"/>
          </a:p>
        </p:txBody>
      </p:sp>
      <p:sp>
        <p:nvSpPr>
          <p:cNvPr id="48132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DC8573C6-B45C-4932-835D-20708034F659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43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MTA</a:t>
            </a:r>
            <a:r>
              <a:rPr lang="zh-TW" altLang="en-US" dirty="0" smtClean="0"/>
              <a:t>認證</a:t>
            </a:r>
            <a:r>
              <a:rPr lang="zh-TW" altLang="en-US" dirty="0"/>
              <a:t>相關工作性說明</a:t>
            </a:r>
          </a:p>
        </p:txBody>
      </p:sp>
      <p:graphicFrame>
        <p:nvGraphicFramePr>
          <p:cNvPr id="7" name="資料庫圖表 6"/>
          <p:cNvGraphicFramePr/>
          <p:nvPr>
            <p:extLst>
              <p:ext uri="{D42A27DB-BD31-4B8C-83A1-F6EECF244321}">
                <p14:modId xmlns:p14="http://schemas.microsoft.com/office/powerpoint/2010/main" val="2791804639"/>
              </p:ext>
            </p:extLst>
          </p:nvPr>
        </p:nvGraphicFramePr>
        <p:xfrm>
          <a:off x="539552" y="1412776"/>
          <a:ext cx="8136904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投影片編號版面配置區 3"/>
          <p:cNvSpPr txBox="1">
            <a:spLocks/>
          </p:cNvSpPr>
          <p:nvPr/>
        </p:nvSpPr>
        <p:spPr bwMode="auto">
          <a:xfrm>
            <a:off x="6830888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r" eaLnBrk="1" hangingPunct="1">
              <a:defRPr sz="1600" b="1">
                <a:solidFill>
                  <a:schemeClr val="accent1"/>
                </a:solidFill>
                <a:latin typeface="Tempus Sans ITC" pitchFamily="82" charset="0"/>
                <a:cs typeface="Verdana" pitchFamily="34" charset="0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fld id="{A1DF1FA4-03D5-44A7-80CD-DBA056FB34F0}" type="slidenum">
              <a:rPr lang="zh-TW" altLang="en-US">
                <a:solidFill>
                  <a:srgbClr val="C00000"/>
                </a:solidFill>
              </a:rPr>
              <a:pPr/>
              <a:t>44</a:t>
            </a:fld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1380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zh-TW" altLang="en-US" dirty="0"/>
              <a:t>附件</a:t>
            </a:r>
            <a:r>
              <a:rPr altLang="zh-TW" dirty="0"/>
              <a:t>-</a:t>
            </a:r>
            <a:r>
              <a:rPr lang="zh-TW" altLang="en-US" dirty="0"/>
              <a:t>校務基本資料庫</a:t>
            </a:r>
          </a:p>
        </p:txBody>
      </p:sp>
      <p:sp>
        <p:nvSpPr>
          <p:cNvPr id="49155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814D3394-0F31-4C81-96F5-AAB50C3660EA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45</a:t>
            </a:fld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276866"/>
              </p:ext>
            </p:extLst>
          </p:nvPr>
        </p:nvGraphicFramePr>
        <p:xfrm>
          <a:off x="395288" y="836712"/>
          <a:ext cx="8353425" cy="5509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282"/>
                <a:gridCol w="4968849"/>
                <a:gridCol w="1728294"/>
              </a:tblGrid>
              <a:tr h="4827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14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通過校務</a:t>
                      </a:r>
                      <a:endParaRPr lang="en-US" altLang="zh-TW" sz="1400" b="1" kern="100" dirty="0" smtClean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4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證照</a:t>
                      </a:r>
                      <a:r>
                        <a:rPr lang="zh-TW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代碼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認</a:t>
                      </a:r>
                      <a:r>
                        <a:rPr lang="en-US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 </a:t>
                      </a:r>
                      <a:r>
                        <a:rPr lang="zh-TW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證</a:t>
                      </a:r>
                      <a:r>
                        <a:rPr lang="en-US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 </a:t>
                      </a:r>
                      <a:r>
                        <a:rPr lang="zh-TW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名</a:t>
                      </a:r>
                      <a:r>
                        <a:rPr lang="en-US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 </a:t>
                      </a:r>
                      <a:r>
                        <a:rPr lang="zh-TW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稱</a:t>
                      </a:r>
                      <a:endParaRPr lang="zh-TW" sz="18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sz="18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審理通過日期</a:t>
                      </a:r>
                      <a:endParaRPr lang="zh-TW" sz="18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7146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Software Development Fundamentals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2011/3/10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7294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Development Fundamentals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2011/3/31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7295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Web Development Fundamentals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2011/3/31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7145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Database Administration Fundamentals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2010/3/10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7296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TechnologyAssociate: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Server Administration Fundamentals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2010/3/31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7109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Networking Fundamentals</a:t>
                      </a:r>
                      <a:endParaRPr lang="zh-TW" sz="1400" b="1" kern="10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2010/3/7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7297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(MTA)Microsoft Technology Associate: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Security Fundamentals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b="1" kern="100" dirty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2010/3/31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  <a:tr h="6283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20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/>
                        </a:rPr>
                        <a:t>7364</a:t>
                      </a:r>
                      <a:endParaRPr lang="zh-TW" sz="20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(MTA)Microsoft Technology Associate :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Windows Operating System Fundamentals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17781" marR="17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TW" sz="1400" b="1" kern="100" dirty="0" smtClean="0">
                          <a:solidFill>
                            <a:schemeClr val="bg2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Times New Roman"/>
                        </a:rPr>
                        <a:t>2011/8/10</a:t>
                      </a:r>
                      <a:endParaRPr lang="zh-TW" sz="1400" b="1" kern="100" dirty="0">
                        <a:solidFill>
                          <a:schemeClr val="bg2"/>
                        </a:solidFill>
                        <a:effectLst/>
                        <a:latin typeface="標楷體" pitchFamily="65" charset="-120"/>
                        <a:ea typeface="標楷體" pitchFamily="65" charset="-120"/>
                        <a:cs typeface="Times New Roman"/>
                      </a:endParaRPr>
                    </a:p>
                  </a:txBody>
                  <a:tcPr marL="17781" marR="17781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08275"/>
            <a:ext cx="8229600" cy="2262188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zh-TW" altLang="en-US" sz="6000" b="1" smtClean="0"/>
              <a:t>簡報完畢</a:t>
            </a:r>
            <a:endParaRPr lang="en-US" altLang="zh-TW" sz="6000" b="1" smtClean="0"/>
          </a:p>
          <a:p>
            <a:pPr marL="0" indent="0" algn="ctr">
              <a:buFontTx/>
              <a:buNone/>
            </a:pPr>
            <a:r>
              <a:rPr lang="en-US" altLang="zh-TW" sz="6000" b="1" smtClean="0"/>
              <a:t>THANK YOU!</a:t>
            </a:r>
            <a:endParaRPr lang="zh-TW" altLang="en-US" sz="6000" b="1" smtClean="0"/>
          </a:p>
        </p:txBody>
      </p:sp>
      <p:sp>
        <p:nvSpPr>
          <p:cNvPr id="50179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0C700C4C-AB27-4B37-8E11-B090DD922E95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46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4" t="14009" r="13039" b="15302"/>
          <a:stretch>
            <a:fillRect/>
          </a:stretch>
        </p:blipFill>
        <p:spPr bwMode="auto">
          <a:xfrm>
            <a:off x="546100" y="1196975"/>
            <a:ext cx="8051800" cy="517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/>
              <a:t>MTA</a:t>
            </a:r>
            <a:r>
              <a:rPr lang="zh-TW" altLang="en-US" dirty="0"/>
              <a:t>認證概述</a:t>
            </a:r>
            <a:r>
              <a:rPr altLang="zh-TW" sz="1400" dirty="0" smtClean="0"/>
              <a:t>(2/4)</a:t>
            </a:r>
            <a:endParaRPr lang="zh-TW" altLang="en-US" sz="1400" dirty="0"/>
          </a:p>
        </p:txBody>
      </p:sp>
      <p:sp>
        <p:nvSpPr>
          <p:cNvPr id="1024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8DDA74BD-71CC-4825-A82C-72023918C77A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5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755650" y="4005263"/>
            <a:ext cx="7704138" cy="17272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kumimoji="0" lang="zh-TW" altLang="en-US"/>
          </a:p>
        </p:txBody>
      </p:sp>
      <p:sp>
        <p:nvSpPr>
          <p:cNvPr id="8" name="雲朵形圖說文字 7"/>
          <p:cNvSpPr/>
          <p:nvPr/>
        </p:nvSpPr>
        <p:spPr bwMode="auto">
          <a:xfrm>
            <a:off x="6228184" y="5013176"/>
            <a:ext cx="2659129" cy="936104"/>
          </a:xfrm>
          <a:prstGeom prst="cloudCallout">
            <a:avLst>
              <a:gd name="adj1" fmla="val -43834"/>
              <a:gd name="adj2" fmla="val -80554"/>
            </a:avLst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spcBef>
                <a:spcPct val="20000"/>
              </a:spcBef>
              <a:defRPr/>
            </a:pPr>
            <a:r>
              <a:rPr lang="zh-TW" altLang="en-US" sz="2800" b="1" dirty="0">
                <a:solidFill>
                  <a:srgbClr val="C00000"/>
                </a:solidFill>
                <a:latin typeface="標楷體" pitchFamily="65" charset="-120"/>
                <a:ea typeface="標楷體" pitchFamily="65" charset="-120"/>
              </a:rPr>
              <a:t>認證途徑</a:t>
            </a:r>
            <a:endParaRPr kumimoji="0" lang="zh-TW" altLang="en-US" sz="2800" b="1" dirty="0">
              <a:solidFill>
                <a:srgbClr val="C0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altLang="zh-TW" dirty="0"/>
              <a:t>MTA</a:t>
            </a:r>
            <a:r>
              <a:rPr lang="zh-TW" altLang="en-US" dirty="0"/>
              <a:t>認證概述</a:t>
            </a:r>
            <a:r>
              <a:rPr altLang="zh-TW" sz="1400" dirty="0" smtClean="0"/>
              <a:t>(3/4)</a:t>
            </a:r>
            <a:endParaRPr lang="zh-TW" altLang="en-US" sz="1400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196975"/>
            <a:ext cx="8229600" cy="5328369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>
                <a:solidFill>
                  <a:schemeClr val="bg1"/>
                </a:solidFill>
              </a:rPr>
              <a:t>MTA</a:t>
            </a:r>
            <a:r>
              <a:rPr lang="zh-TW" altLang="zh-TW" dirty="0" smtClean="0">
                <a:solidFill>
                  <a:schemeClr val="bg1"/>
                </a:solidFill>
              </a:rPr>
              <a:t>全名</a:t>
            </a:r>
            <a:r>
              <a:rPr lang="zh-TW" altLang="zh-TW" dirty="0">
                <a:solidFill>
                  <a:schemeClr val="bg1"/>
                </a:solidFill>
              </a:rPr>
              <a:t>為</a:t>
            </a:r>
            <a:r>
              <a:rPr lang="en-US" altLang="zh-TW" dirty="0">
                <a:solidFill>
                  <a:schemeClr val="bg1"/>
                </a:solidFill>
              </a:rPr>
              <a:t>Microsoft Technology Associate</a:t>
            </a:r>
            <a:r>
              <a:rPr lang="zh-TW" altLang="zh-TW" dirty="0">
                <a:solidFill>
                  <a:schemeClr val="bg1"/>
                </a:solidFill>
              </a:rPr>
              <a:t>，是微軟最新開發的核心能力</a:t>
            </a:r>
            <a:r>
              <a:rPr lang="zh-TW" altLang="zh-TW" dirty="0" smtClean="0">
                <a:solidFill>
                  <a:schemeClr val="bg1"/>
                </a:solidFill>
              </a:rPr>
              <a:t>認證</a:t>
            </a:r>
            <a:r>
              <a:rPr lang="zh-TW" altLang="en-US" dirty="0" smtClean="0">
                <a:solidFill>
                  <a:schemeClr val="bg1"/>
                </a:solidFill>
              </a:rPr>
              <a:t>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TW" altLang="zh-TW" dirty="0">
                <a:solidFill>
                  <a:schemeClr val="bg1"/>
                </a:solidFill>
              </a:rPr>
              <a:t>此認證依據產業對</a:t>
            </a:r>
            <a:r>
              <a:rPr lang="en-US" altLang="zh-TW" dirty="0">
                <a:solidFill>
                  <a:schemeClr val="bg1"/>
                </a:solidFill>
              </a:rPr>
              <a:t>IT</a:t>
            </a:r>
            <a:r>
              <a:rPr lang="zh-TW" altLang="zh-TW" dirty="0">
                <a:solidFill>
                  <a:schemeClr val="bg1"/>
                </a:solidFill>
              </a:rPr>
              <a:t>資訊職涯的需求，由</a:t>
            </a:r>
            <a:r>
              <a:rPr lang="en-US" altLang="zh-TW" dirty="0">
                <a:solidFill>
                  <a:schemeClr val="bg1"/>
                </a:solidFill>
              </a:rPr>
              <a:t>Microsoft</a:t>
            </a:r>
            <a:r>
              <a:rPr lang="zh-TW" altLang="zh-TW" dirty="0">
                <a:solidFill>
                  <a:schemeClr val="bg1"/>
                </a:solidFill>
              </a:rPr>
              <a:t>學習專家和專業訓練的講師所設計題型</a:t>
            </a:r>
            <a:r>
              <a:rPr lang="zh-TW" altLang="en-US" dirty="0">
                <a:solidFill>
                  <a:schemeClr val="bg1"/>
                </a:solidFill>
              </a:rPr>
              <a:t>。</a:t>
            </a:r>
            <a:endParaRPr lang="en-US" altLang="zh-TW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TW" altLang="zh-TW" dirty="0">
                <a:solidFill>
                  <a:schemeClr val="bg1"/>
                </a:solidFill>
              </a:rPr>
              <a:t>共有</a:t>
            </a:r>
            <a:r>
              <a:rPr lang="en-US" altLang="zh-TW" dirty="0">
                <a:solidFill>
                  <a:schemeClr val="bg1"/>
                </a:solidFill>
              </a:rPr>
              <a:t>19</a:t>
            </a:r>
            <a:r>
              <a:rPr lang="zh-TW" altLang="zh-TW" dirty="0">
                <a:solidFill>
                  <a:schemeClr val="bg1"/>
                </a:solidFill>
              </a:rPr>
              <a:t>種語言通行</a:t>
            </a:r>
            <a:r>
              <a:rPr lang="en-US" altLang="zh-TW" dirty="0">
                <a:solidFill>
                  <a:schemeClr val="bg1"/>
                </a:solidFill>
              </a:rPr>
              <a:t>128</a:t>
            </a:r>
            <a:r>
              <a:rPr lang="zh-TW" altLang="zh-TW" dirty="0">
                <a:solidFill>
                  <a:schemeClr val="bg1"/>
                </a:solidFill>
              </a:rPr>
              <a:t>個國家</a:t>
            </a:r>
            <a:r>
              <a:rPr lang="zh-TW" altLang="zh-TW" dirty="0" smtClean="0">
                <a:solidFill>
                  <a:schemeClr val="bg1"/>
                </a:solidFill>
              </a:rPr>
              <a:t>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altLang="zh-TW" dirty="0" smtClean="0">
                <a:solidFill>
                  <a:schemeClr val="bg1"/>
                </a:solidFill>
              </a:rPr>
              <a:t>MTA</a:t>
            </a:r>
            <a:r>
              <a:rPr lang="zh-TW" altLang="en-US" dirty="0" smtClean="0">
                <a:solidFill>
                  <a:schemeClr val="bg1"/>
                </a:solidFill>
              </a:rPr>
              <a:t>認證為</a:t>
            </a:r>
            <a:r>
              <a:rPr lang="en-US" altLang="zh-TW" dirty="0" smtClean="0">
                <a:solidFill>
                  <a:schemeClr val="bg1"/>
                </a:solidFill>
              </a:rPr>
              <a:t>Microsoft</a:t>
            </a:r>
            <a:r>
              <a:rPr lang="zh-TW" altLang="en-US" dirty="0" smtClean="0">
                <a:solidFill>
                  <a:schemeClr val="bg1"/>
                </a:solidFill>
              </a:rPr>
              <a:t>出題庫，</a:t>
            </a:r>
            <a:r>
              <a:rPr lang="zh-TW" altLang="en-US" dirty="0">
                <a:solidFill>
                  <a:schemeClr val="bg1"/>
                </a:solidFill>
              </a:rPr>
              <a:t>於</a:t>
            </a:r>
            <a:r>
              <a:rPr lang="en-US" altLang="zh-TW" dirty="0" err="1" smtClean="0">
                <a:solidFill>
                  <a:schemeClr val="bg1"/>
                </a:solidFill>
              </a:rPr>
              <a:t>Certiport</a:t>
            </a:r>
            <a:r>
              <a:rPr lang="zh-TW" altLang="en-US" dirty="0" smtClean="0">
                <a:solidFill>
                  <a:schemeClr val="bg1"/>
                </a:solidFill>
              </a:rPr>
              <a:t>平台考試。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TW" altLang="en-US" dirty="0" smtClean="0">
                <a:solidFill>
                  <a:schemeClr val="bg1"/>
                </a:solidFill>
              </a:rPr>
              <a:t>三大類</a:t>
            </a:r>
            <a:r>
              <a:rPr lang="en-US" altLang="zh-TW" dirty="0" smtClean="0">
                <a:solidFill>
                  <a:schemeClr val="bg1"/>
                </a:solidFill>
              </a:rPr>
              <a:t>11</a:t>
            </a:r>
            <a:r>
              <a:rPr lang="zh-TW" altLang="en-US" dirty="0" smtClean="0">
                <a:solidFill>
                  <a:schemeClr val="bg1"/>
                </a:solidFill>
              </a:rPr>
              <a:t>科考試，可選擇中文試題或英文試題，每通過一科就獲得證書乙張。</a:t>
            </a:r>
            <a:endParaRPr lang="en-US" altLang="zh-TW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US" altLang="zh-TW" dirty="0" smtClean="0"/>
          </a:p>
          <a:p>
            <a:pPr marL="0" indent="0">
              <a:buNone/>
              <a:defRPr/>
            </a:pPr>
            <a:endParaRPr lang="zh-TW" altLang="zh-TW" b="1" dirty="0"/>
          </a:p>
          <a:p>
            <a:pPr marL="0" indent="0">
              <a:buFontTx/>
              <a:buNone/>
              <a:defRPr/>
            </a:pPr>
            <a:endParaRPr lang="zh-TW" altLang="en-US" dirty="0"/>
          </a:p>
        </p:txBody>
      </p:sp>
      <p:sp>
        <p:nvSpPr>
          <p:cNvPr id="11268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A1DF1FA4-03D5-44A7-80CD-DBA056FB34F0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6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MTA</a:t>
            </a:r>
            <a:r>
              <a:rPr lang="zh-TW" altLang="en-US" dirty="0"/>
              <a:t>認證概述</a:t>
            </a:r>
            <a:r>
              <a:rPr lang="en-US" altLang="zh-TW" sz="1400" dirty="0" smtClean="0"/>
              <a:t>(</a:t>
            </a:r>
            <a:r>
              <a:rPr lang="en-US" altLang="zh-TW" sz="1400" dirty="0"/>
              <a:t>4</a:t>
            </a:r>
            <a:r>
              <a:rPr lang="en-US" altLang="zh-TW" sz="1400" dirty="0" smtClean="0"/>
              <a:t>/4)</a:t>
            </a:r>
            <a:endParaRPr lang="zh-TW" altLang="en-US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>
              <a:defRPr/>
            </a:pPr>
            <a:r>
              <a:rPr lang="zh-TW" altLang="en-US" sz="2400" dirty="0">
                <a:solidFill>
                  <a:schemeClr val="bg1"/>
                </a:solidFill>
              </a:rPr>
              <a:t>題庫出題分單選題、複選題、拖曳題</a:t>
            </a:r>
            <a:endParaRPr lang="en-US" altLang="zh-TW" sz="2400" dirty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altLang="zh-CN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altLang="zh-CN" sz="2400" dirty="0" smtClean="0">
              <a:solidFill>
                <a:schemeClr val="bg1"/>
              </a:solidFill>
            </a:endParaRPr>
          </a:p>
          <a:p>
            <a:pPr marL="0" indent="0">
              <a:buNone/>
              <a:defRPr/>
            </a:pPr>
            <a:endParaRPr lang="en-US" altLang="zh-CN" sz="24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CN" altLang="zh-TW" sz="2400" dirty="0" smtClean="0">
                <a:solidFill>
                  <a:schemeClr val="bg1"/>
                </a:solidFill>
              </a:rPr>
              <a:t>軟體</a:t>
            </a:r>
            <a:r>
              <a:rPr lang="zh-CN" altLang="zh-TW" sz="2400" dirty="0">
                <a:solidFill>
                  <a:schemeClr val="bg1"/>
                </a:solidFill>
              </a:rPr>
              <a:t>研發工程師核心能力</a:t>
            </a:r>
            <a:r>
              <a:rPr lang="en-US" altLang="zh-CN" sz="2400" dirty="0">
                <a:solidFill>
                  <a:schemeClr val="bg1"/>
                </a:solidFill>
              </a:rPr>
              <a:t> </a:t>
            </a:r>
            <a:r>
              <a:rPr lang="en-US" altLang="zh-TW" sz="2400" dirty="0">
                <a:solidFill>
                  <a:schemeClr val="bg1"/>
                </a:solidFill>
              </a:rPr>
              <a:t>(98-361)</a:t>
            </a:r>
            <a:br>
              <a:rPr lang="en-US" altLang="zh-TW" sz="2400" dirty="0">
                <a:solidFill>
                  <a:schemeClr val="bg1"/>
                </a:solidFill>
              </a:rPr>
            </a:br>
            <a:r>
              <a:rPr lang="zh-CN" altLang="zh-TW" sz="2400" dirty="0">
                <a:solidFill>
                  <a:schemeClr val="bg1"/>
                </a:solidFill>
              </a:rPr>
              <a:t>網站研發工程師核心能力</a:t>
            </a:r>
            <a:r>
              <a:rPr lang="en-US" altLang="zh-CN" sz="2400" dirty="0">
                <a:solidFill>
                  <a:schemeClr val="bg1"/>
                </a:solidFill>
              </a:rPr>
              <a:t> </a:t>
            </a:r>
            <a:r>
              <a:rPr lang="en-US" altLang="zh-TW" sz="2400" dirty="0">
                <a:solidFill>
                  <a:schemeClr val="bg1"/>
                </a:solidFill>
              </a:rPr>
              <a:t>(98-363)</a:t>
            </a:r>
          </a:p>
          <a:p>
            <a:pPr marL="0" indent="0">
              <a:buFontTx/>
              <a:buNone/>
              <a:defRPr/>
            </a:pPr>
            <a:r>
              <a:rPr lang="en-US" altLang="zh-TW" sz="2400" dirty="0">
                <a:solidFill>
                  <a:schemeClr val="bg1"/>
                </a:solidFill>
              </a:rPr>
              <a:t>   </a:t>
            </a:r>
            <a:r>
              <a:rPr lang="en-US" altLang="zh-TW" sz="2400" dirty="0" err="1">
                <a:solidFill>
                  <a:schemeClr val="bg1"/>
                </a:solidFill>
              </a:rPr>
              <a:t>.Net</a:t>
            </a:r>
            <a:r>
              <a:rPr lang="zh-TW" altLang="zh-TW" sz="2400" dirty="0">
                <a:solidFill>
                  <a:schemeClr val="bg1"/>
                </a:solidFill>
              </a:rPr>
              <a:t>研發工程師核心能力</a:t>
            </a:r>
            <a:r>
              <a:rPr lang="zh-TW" altLang="en-US" sz="2400" dirty="0">
                <a:solidFill>
                  <a:schemeClr val="bg1"/>
                </a:solidFill>
              </a:rPr>
              <a:t> </a:t>
            </a:r>
            <a:r>
              <a:rPr lang="en-US" altLang="zh-TW" sz="2400" dirty="0">
                <a:solidFill>
                  <a:schemeClr val="bg1"/>
                </a:solidFill>
              </a:rPr>
              <a:t>(98-372</a:t>
            </a:r>
            <a:r>
              <a:rPr lang="en-US" altLang="zh-TW" sz="2400" dirty="0" smtClean="0">
                <a:solidFill>
                  <a:schemeClr val="bg1"/>
                </a:solidFill>
              </a:rPr>
              <a:t>)</a:t>
            </a:r>
          </a:p>
          <a:p>
            <a:pPr marL="0" indent="0">
              <a:buFontTx/>
              <a:buNone/>
              <a:defRPr/>
            </a:pPr>
            <a:r>
              <a:rPr lang="en-US" altLang="zh-TW" sz="2400" dirty="0" smtClean="0">
                <a:solidFill>
                  <a:schemeClr val="bg1"/>
                </a:solidFill>
              </a:rPr>
              <a:t>   Mobile </a:t>
            </a:r>
            <a:r>
              <a:rPr lang="en-US" altLang="zh-TW" sz="2400" dirty="0">
                <a:solidFill>
                  <a:schemeClr val="bg1"/>
                </a:solidFill>
              </a:rPr>
              <a:t>Development </a:t>
            </a:r>
            <a:r>
              <a:rPr lang="en-US" altLang="zh-TW" sz="2400" dirty="0" smtClean="0">
                <a:solidFill>
                  <a:schemeClr val="bg1"/>
                </a:solidFill>
              </a:rPr>
              <a:t>Fundamentals (98-373)</a:t>
            </a:r>
          </a:p>
          <a:p>
            <a:pPr marL="0" indent="0">
              <a:buFontTx/>
              <a:buNone/>
              <a:defRPr/>
            </a:pPr>
            <a:r>
              <a:rPr lang="en-US" altLang="zh-TW" sz="2400" dirty="0" smtClean="0">
                <a:solidFill>
                  <a:schemeClr val="bg1"/>
                </a:solidFill>
              </a:rPr>
              <a:t>   Gaming </a:t>
            </a:r>
            <a:r>
              <a:rPr lang="en-US" altLang="zh-TW" sz="2400" dirty="0">
                <a:solidFill>
                  <a:schemeClr val="bg1"/>
                </a:solidFill>
              </a:rPr>
              <a:t>Development </a:t>
            </a:r>
            <a:r>
              <a:rPr lang="en-US" altLang="zh-TW" sz="2400" dirty="0" smtClean="0">
                <a:solidFill>
                  <a:schemeClr val="bg1"/>
                </a:solidFill>
              </a:rPr>
              <a:t>Fundamentals (98-374)</a:t>
            </a:r>
            <a:r>
              <a:rPr lang="en-US" altLang="zh-TW" sz="2400" dirty="0">
                <a:solidFill>
                  <a:schemeClr val="bg1"/>
                </a:solidFill>
              </a:rPr>
              <a:t/>
            </a:r>
            <a:br>
              <a:rPr lang="en-US" altLang="zh-TW" sz="2400" dirty="0">
                <a:solidFill>
                  <a:schemeClr val="bg1"/>
                </a:solidFill>
              </a:rPr>
            </a:br>
            <a:r>
              <a:rPr lang="en-US" altLang="zh-TW" dirty="0">
                <a:solidFill>
                  <a:schemeClr val="bg1"/>
                </a:solidFill>
              </a:rPr>
              <a:t>   </a:t>
            </a:r>
            <a:r>
              <a:rPr lang="zh-TW" altLang="en-US" dirty="0">
                <a:solidFill>
                  <a:schemeClr val="bg1"/>
                </a:solidFill>
              </a:rPr>
              <a:t>有</a:t>
            </a:r>
            <a:r>
              <a:rPr lang="en-US" altLang="zh-TW" dirty="0">
                <a:solidFill>
                  <a:schemeClr val="bg1"/>
                </a:solidFill>
              </a:rPr>
              <a:t>VB</a:t>
            </a:r>
            <a:r>
              <a:rPr lang="zh-TW" altLang="en-US" dirty="0">
                <a:solidFill>
                  <a:schemeClr val="bg1"/>
                </a:solidFill>
              </a:rPr>
              <a:t>與</a:t>
            </a:r>
            <a:r>
              <a:rPr lang="en-US" altLang="zh-TW" dirty="0">
                <a:solidFill>
                  <a:schemeClr val="bg1"/>
                </a:solidFill>
              </a:rPr>
              <a:t>C#</a:t>
            </a:r>
            <a:r>
              <a:rPr lang="zh-TW" altLang="en-US" dirty="0">
                <a:solidFill>
                  <a:schemeClr val="bg1"/>
                </a:solidFill>
              </a:rPr>
              <a:t>兩個版本。</a:t>
            </a:r>
            <a:endParaRPr lang="en-US" altLang="zh-TW" dirty="0">
              <a:solidFill>
                <a:schemeClr val="bg1"/>
              </a:solidFill>
            </a:endParaRPr>
          </a:p>
          <a:p>
            <a:pPr>
              <a:defRPr/>
            </a:pPr>
            <a:r>
              <a:rPr lang="zh-TW" altLang="en-US" b="1" dirty="0">
                <a:solidFill>
                  <a:srgbClr val="FF0000"/>
                </a:solidFill>
              </a:rPr>
              <a:t>通過兩版本也只有一張證書。</a:t>
            </a:r>
            <a:endParaRPr lang="en-US" altLang="zh-TW" b="1" dirty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4E1C11-ECA5-46E2-8276-0868B448E860}" type="slidenum">
              <a:rPr lang="zh-TW" altLang="en-US" smtClean="0"/>
              <a:pPr>
                <a:defRPr/>
              </a:pPr>
              <a:t>7</a:t>
            </a:fld>
            <a:endParaRPr lang="zh-TW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2811218"/>
              </p:ext>
            </p:extLst>
          </p:nvPr>
        </p:nvGraphicFramePr>
        <p:xfrm>
          <a:off x="1043608" y="2204864"/>
          <a:ext cx="6769101" cy="741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2275"/>
                <a:gridCol w="1861503"/>
                <a:gridCol w="1353820"/>
                <a:gridCol w="1861503"/>
              </a:tblGrid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kern="120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滿  分</a:t>
                      </a: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kern="120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通 過 分 數</a:t>
                      </a: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kern="120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題  目</a:t>
                      </a: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考</a:t>
                      </a:r>
                      <a:r>
                        <a:rPr lang="zh-TW" altLang="en-US" sz="180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lang="zh-TW" altLang="en-US" sz="1800" baseline="0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試 時 間</a:t>
                      </a:r>
                      <a:endParaRPr lang="zh-TW" altLang="en-US" sz="1800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68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100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70(</a:t>
                      </a:r>
                      <a:r>
                        <a:rPr lang="zh-TW" altLang="en-US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含</a:t>
                      </a:r>
                      <a:r>
                        <a:rPr lang="en-US" altLang="zh-TW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35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dirty="0" smtClean="0">
                          <a:solidFill>
                            <a:schemeClr val="bg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45</a:t>
                      </a:r>
                      <a:endParaRPr lang="zh-TW" altLang="en-US" sz="1800" b="1" dirty="0">
                        <a:solidFill>
                          <a:schemeClr val="bg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45" marR="91445" marT="45680" marB="45680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894997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3751"/>
            <a:ext cx="8229600" cy="1143001"/>
          </a:xfrm>
        </p:spPr>
        <p:txBody>
          <a:bodyPr/>
          <a:lstStyle/>
          <a:p>
            <a:pPr>
              <a:defRPr/>
            </a:pPr>
            <a:r>
              <a:rPr altLang="zh-TW" sz="2800" dirty="0" smtClean="0"/>
              <a:t>MTA</a:t>
            </a:r>
            <a:r>
              <a:rPr lang="zh-TW" altLang="en-US" sz="2800" dirty="0" smtClean="0"/>
              <a:t>認證產品面與</a:t>
            </a:r>
            <a:r>
              <a:rPr lang="zh-TW" altLang="en-US" sz="2800" dirty="0"/>
              <a:t>教育面</a:t>
            </a:r>
            <a:r>
              <a:rPr lang="zh-TW" altLang="en-US" sz="2800" dirty="0" smtClean="0"/>
              <a:t>資訊</a:t>
            </a:r>
            <a:r>
              <a:rPr altLang="zh-TW" sz="1400" dirty="0" smtClean="0"/>
              <a:t>(1/</a:t>
            </a:r>
            <a:r>
              <a:rPr altLang="zh-TW" sz="1400" dirty="0"/>
              <a:t>4</a:t>
            </a:r>
            <a:r>
              <a:rPr altLang="zh-TW" sz="1400" dirty="0" smtClean="0"/>
              <a:t>)</a:t>
            </a:r>
            <a:endParaRPr lang="zh-TW" altLang="en-US" sz="1400" dirty="0"/>
          </a:p>
        </p:txBody>
      </p:sp>
      <p:sp>
        <p:nvSpPr>
          <p:cNvPr id="12291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710EFE22-E904-4E29-B0F9-C00BBF6433D2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8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836290"/>
              </p:ext>
            </p:extLst>
          </p:nvPr>
        </p:nvGraphicFramePr>
        <p:xfrm>
          <a:off x="468313" y="1404512"/>
          <a:ext cx="8207375" cy="4976816"/>
        </p:xfrm>
        <a:graphic>
          <a:graphicData uri="http://schemas.openxmlformats.org/drawingml/2006/table">
            <a:tbl>
              <a:tblPr/>
              <a:tblGrid>
                <a:gridCol w="1079500"/>
                <a:gridCol w="3400425"/>
                <a:gridCol w="2109787"/>
                <a:gridCol w="1617663"/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類  別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考 試 科 目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官方教材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書號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資料庫管理師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(Database)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資料庫管理師核心能力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Database Administration Fundamentals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(98-364)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98-364 Database Administration Fundamentals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CMS100400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系統開發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工程師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(Developer)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軟體研發工程師核心能力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Software Development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(98-361)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98-361 Software Development Fundamentals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CMS100100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905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視窗研發工程師核心能力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Development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(98-362)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98-362 Windows Developer Fundamentals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CMS100200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網站研發工程師核心能力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Web Development Fundamentals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(98-363)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98-363 Web Developer Fundamentals</a:t>
                      </a: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CMS100300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9056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資訊技術</a:t>
                      </a:r>
                      <a:endParaRPr kumimoji="0" lang="en-US" altLang="zh-CN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專業工程師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(IT Pro)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伺服器管理工程師能核心力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Server Administration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(98-365)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98-365 Windows Server Administration Fundamentals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CMS100500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</a:t>
                      </a: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路管理與應用工程師核心能力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Networking Fundamentals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(98-366)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98-366 Networking Fundamentals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CMS100600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937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網路安全管理師核心能力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Security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(98-367)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98-367 Security Fundamentals</a:t>
                      </a: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官方認證教材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CMS100700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-315913"/>
            <a:ext cx="8229600" cy="1143001"/>
          </a:xfrm>
        </p:spPr>
        <p:txBody>
          <a:bodyPr/>
          <a:lstStyle/>
          <a:p>
            <a:pPr>
              <a:defRPr/>
            </a:pPr>
            <a:r>
              <a:rPr altLang="zh-TW" sz="2800" dirty="0"/>
              <a:t>MTA</a:t>
            </a:r>
            <a:r>
              <a:rPr lang="zh-TW" altLang="en-US" sz="2800" dirty="0"/>
              <a:t>認證產品面與教育面資訊</a:t>
            </a:r>
            <a:r>
              <a:rPr altLang="zh-TW" sz="1400" dirty="0" smtClean="0"/>
              <a:t>(2/</a:t>
            </a:r>
            <a:r>
              <a:rPr lang="en-US" altLang="zh-TW" sz="1400" dirty="0"/>
              <a:t>4</a:t>
            </a:r>
            <a:r>
              <a:rPr altLang="zh-TW" sz="1400" dirty="0" smtClean="0"/>
              <a:t>)</a:t>
            </a:r>
            <a:endParaRPr lang="zh-TW" altLang="en-US" sz="1400" dirty="0"/>
          </a:p>
        </p:txBody>
      </p:sp>
      <p:sp>
        <p:nvSpPr>
          <p:cNvPr id="13315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fld id="{FCE5F18F-2722-434E-AC9C-6D1BB9509815}" type="slidenum">
              <a:rPr lang="zh-TW" altLang="en-US" smtClean="0">
                <a:solidFill>
                  <a:srgbClr val="C00000"/>
                </a:solidFill>
                <a:latin typeface="Tempus Sans ITC" pitchFamily="82" charset="0"/>
              </a:rPr>
              <a:pPr eaLnBrk="1" hangingPunct="1"/>
              <a:t>9</a:t>
            </a:fld>
            <a:r>
              <a:rPr lang="en-US" altLang="zh-TW" smtClean="0">
                <a:solidFill>
                  <a:srgbClr val="C00000"/>
                </a:solidFill>
                <a:latin typeface="Tempus Sans ITC" pitchFamily="82" charset="0"/>
              </a:rPr>
              <a:t>.</a:t>
            </a:r>
            <a:endParaRPr lang="zh-TW" altLang="en-US" smtClean="0">
              <a:solidFill>
                <a:srgbClr val="C00000"/>
              </a:solidFill>
              <a:latin typeface="Tempus Sans ITC" pitchFamily="82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217628"/>
              </p:ext>
            </p:extLst>
          </p:nvPr>
        </p:nvGraphicFramePr>
        <p:xfrm>
          <a:off x="395288" y="598488"/>
          <a:ext cx="8353425" cy="5927691"/>
        </p:xfrm>
        <a:graphic>
          <a:graphicData uri="http://schemas.openxmlformats.org/drawingml/2006/table">
            <a:tbl>
              <a:tblPr/>
              <a:tblGrid>
                <a:gridCol w="1223962"/>
                <a:gridCol w="3335338"/>
                <a:gridCol w="2146300"/>
                <a:gridCol w="1647825"/>
              </a:tblGrid>
              <a:tr h="328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類  別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考 試 科 目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實戰寶典系列</a:t>
                      </a:r>
                      <a:endParaRPr kumimoji="0" lang="zh-TW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書號</a:t>
                      </a:r>
                    </a:p>
                  </a:txBody>
                  <a:tcPr marL="91437" marR="91437"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資料庫管理師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(Database)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資料庫管理師核心能力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Database Administration Fundamentals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(98-364)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98-364</a:t>
                      </a: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資料庫管理認證實戰寶典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CMS101500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系統開發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工程師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(Developer)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軟體研發工程師核心能力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Software Development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(98-361)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98-361</a:t>
                      </a: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軟體研發認證實戰寶典</a:t>
                      </a:r>
                      <a:r>
                        <a:rPr kumimoji="0" lang="en-US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VB/C#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CMS101000 (VB)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CMS101100 (C#)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905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視窗研發工程師核心能力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Development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(98-362)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98-362</a:t>
                      </a:r>
                      <a:r>
                        <a:rPr kumimoji="0" lang="zh-CN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視窗研發認證實戰寶典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CMS101200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05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網站研發工程師核心能力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Web Development Fundamentals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(98-363)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98-363</a:t>
                      </a:r>
                      <a:r>
                        <a:rPr kumimoji="0" lang="zh-CN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網站研發認證實戰寶典</a:t>
                      </a:r>
                      <a:r>
                        <a:rPr kumimoji="0" lang="en-US" altLang="zh-CN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VB/C#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CMS101300 (VB)</a:t>
                      </a:r>
                      <a:r>
                        <a:rPr kumimoji="0" lang="zh-TW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CMS101400 (C#)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3656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.Net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研發工程師核心能力</a:t>
                      </a:r>
                      <a:endParaRPr kumimoji="0" lang="en-US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.NET Fundamentals Exam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(98-372)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尚未出版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pitchFamily="34" charset="0"/>
                        <a:ea typeface="新細明體" pitchFamily="18" charset="-120"/>
                        <a:cs typeface="Tahoma" pitchFamily="34" charset="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690563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資訊技術</a:t>
                      </a:r>
                      <a:endParaRPr kumimoji="0" lang="en-US" altLang="zh-CN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專業工程師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(IT Pro)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伺服器管理工程師能核心力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Server Administration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(98-365)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98-365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伺服器管理認證實戰寶典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CMS101600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675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</a:t>
                      </a: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路管理與應用工程師核心能力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Networking Fundamentals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(98-366)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98-366</a:t>
                      </a:r>
                      <a:r>
                        <a:rPr kumimoji="0" lang="zh-TW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網路管理與應用認證實戰寶典</a:t>
                      </a:r>
                      <a:endParaRPr kumimoji="0" lang="zh-TW" altLang="en-US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CMS101700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4937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網路安全管理師核心能力 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Security Fundamentals </a:t>
                      </a:r>
                      <a:r>
                        <a:rPr kumimoji="0" lang="en-US" altLang="zh-TW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(98-367)</a:t>
                      </a:r>
                      <a:endParaRPr kumimoji="0" lang="zh-TW" altLang="zh-TW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MTA Exam 98-367</a:t>
                      </a: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網路安全管理認證實戰寶典</a:t>
                      </a:r>
                      <a:endParaRPr kumimoji="0" lang="zh-TW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CMS101800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3713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TW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視窗系統管理工程師核心能力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(98-349)</a:t>
                      </a:r>
                      <a:endParaRPr kumimoji="0" lang="en-US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Windows Operating System </a:t>
                      </a:r>
                      <a:r>
                        <a:rPr kumimoji="0" lang="en-US" altLang="zh-TW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</a:rPr>
                        <a:t>Fundamantals</a:t>
                      </a:r>
                      <a:endParaRPr kumimoji="0" lang="zh-TW" altLang="zh-TW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MTA Exam 98-349</a:t>
                      </a:r>
                      <a:r>
                        <a:rPr kumimoji="0" lang="zh-TW" altLang="en-US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視窗系統管理認證實戰寶典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TW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  <a:ea typeface="新細明體" pitchFamily="18" charset="-120"/>
                          <a:cs typeface="Tahoma" pitchFamily="34" charset="0"/>
                        </a:rPr>
                        <a:t>CMS101900</a:t>
                      </a:r>
                    </a:p>
                  </a:txBody>
                  <a:tcPr marL="91437" marR="91437" marT="45701" marB="4570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7-00029_template_v02white_Final">
  <a:themeElements>
    <a:clrScheme name="Custom 3">
      <a:dk1>
        <a:srgbClr val="000000"/>
      </a:dk1>
      <a:lt1>
        <a:srgbClr val="FFFFFF"/>
      </a:lt1>
      <a:dk2>
        <a:srgbClr val="000000"/>
      </a:dk2>
      <a:lt2>
        <a:srgbClr val="003360"/>
      </a:lt2>
      <a:accent1>
        <a:srgbClr val="557EB9"/>
      </a:accent1>
      <a:accent2>
        <a:srgbClr val="ABD9E9"/>
      </a:accent2>
      <a:accent3>
        <a:srgbClr val="FFFFFF"/>
      </a:accent3>
      <a:accent4>
        <a:srgbClr val="000000"/>
      </a:accent4>
      <a:accent5>
        <a:srgbClr val="0FA1B8"/>
      </a:accent5>
      <a:accent6>
        <a:srgbClr val="072B60"/>
      </a:accent6>
      <a:hlink>
        <a:srgbClr val="072B60"/>
      </a:hlink>
      <a:folHlink>
        <a:srgbClr val="557EB9"/>
      </a:folHlink>
    </a:clrScheme>
    <a:fontScheme name="7-00029_template_v02white_Final">
      <a:majorFont>
        <a:latin typeface="Segoe Semibold"/>
        <a:ea typeface=""/>
        <a:cs typeface=""/>
      </a:majorFont>
      <a:minorFont>
        <a:latin typeface="Sego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85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egoe Semibold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85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Segoe Semibold" pitchFamily="34" charset="0"/>
          </a:defRPr>
        </a:defPPr>
      </a:lstStyle>
    </a:lnDef>
  </a:objectDefaults>
  <a:extraClrSchemeLst>
    <a:extraClrScheme>
      <a:clrScheme name="7-00029_template_v02white_Final 1">
        <a:dk1>
          <a:srgbClr val="000000"/>
        </a:dk1>
        <a:lt1>
          <a:srgbClr val="FFFFFF"/>
        </a:lt1>
        <a:dk2>
          <a:srgbClr val="30237F"/>
        </a:dk2>
        <a:lt2>
          <a:srgbClr val="FFFFFF"/>
        </a:lt2>
        <a:accent1>
          <a:srgbClr val="FFFFCC"/>
        </a:accent1>
        <a:accent2>
          <a:srgbClr val="66CC33"/>
        </a:accent2>
        <a:accent3>
          <a:srgbClr val="ADACC0"/>
        </a:accent3>
        <a:accent4>
          <a:srgbClr val="DADADA"/>
        </a:accent4>
        <a:accent5>
          <a:srgbClr val="FFFFE2"/>
        </a:accent5>
        <a:accent6>
          <a:srgbClr val="5CB92D"/>
        </a:accent6>
        <a:hlink>
          <a:srgbClr val="FF33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-00029_template_v02white_Final 2">
        <a:dk1>
          <a:srgbClr val="0099FF"/>
        </a:dk1>
        <a:lt1>
          <a:srgbClr val="FFFFFF"/>
        </a:lt1>
        <a:dk2>
          <a:srgbClr val="112E58"/>
        </a:dk2>
        <a:lt2>
          <a:srgbClr val="FFFFFF"/>
        </a:lt2>
        <a:accent1>
          <a:srgbClr val="FFFFCC"/>
        </a:accent1>
        <a:accent2>
          <a:srgbClr val="66CC33"/>
        </a:accent2>
        <a:accent3>
          <a:srgbClr val="AAADB4"/>
        </a:accent3>
        <a:accent4>
          <a:srgbClr val="DADADA"/>
        </a:accent4>
        <a:accent5>
          <a:srgbClr val="FFFFE2"/>
        </a:accent5>
        <a:accent6>
          <a:srgbClr val="5CB92D"/>
        </a:accent6>
        <a:hlink>
          <a:srgbClr val="FF3300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訂設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2427</TotalTime>
  <Words>2153</Words>
  <Application>Microsoft Office PowerPoint</Application>
  <PresentationFormat>如螢幕大小 (4:3)</PresentationFormat>
  <Paragraphs>469</Paragraphs>
  <Slides>46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46</vt:i4>
      </vt:variant>
    </vt:vector>
  </HeadingPairs>
  <TitlesOfParts>
    <vt:vector size="48" baseType="lpstr">
      <vt:lpstr>5_7-00029_template_v02white_Final</vt:lpstr>
      <vt:lpstr>自訂設計</vt:lpstr>
      <vt:lpstr>Microsoft Technology Associate 微軟專業應用技術國際認證</vt:lpstr>
      <vt:lpstr>簡 報 大 綱</vt:lpstr>
      <vt:lpstr>畢業證書 VS.專業認證</vt:lpstr>
      <vt:lpstr>MTA認證概述(1/4)</vt:lpstr>
      <vt:lpstr>MTA認證概述(2/4)</vt:lpstr>
      <vt:lpstr>MTA認證概述(3/4)</vt:lpstr>
      <vt:lpstr>MTA認證概述(4/4)</vt:lpstr>
      <vt:lpstr>MTA認證產品面與教育面資訊(1/4)</vt:lpstr>
      <vt:lpstr>MTA認證產品面與教育面資訊(2/4)</vt:lpstr>
      <vt:lpstr>MTA認證產品面與教育面資訊(3/4)</vt:lpstr>
      <vt:lpstr>MTA認證產品面與教育面資訊(4/4)</vt:lpstr>
      <vt:lpstr>各項核心能力詳述 系統開發工程師 Developer</vt:lpstr>
      <vt:lpstr>系統開發工程師核心能力(1/6)</vt:lpstr>
      <vt:lpstr>系統開發工程師核心能力(2/6)</vt:lpstr>
      <vt:lpstr>系統開發工程師核心能力(3/6)</vt:lpstr>
      <vt:lpstr>系統開發工程師核心能力(4/6)</vt:lpstr>
      <vt:lpstr>系統開發工程師核心能力(6/6)</vt:lpstr>
      <vt:lpstr>系統開發工程師核心能力(6/6)</vt:lpstr>
      <vt:lpstr>各項核心能力詳述 資料庫管理師 Database</vt:lpstr>
      <vt:lpstr>資料庫管理師核心能力</vt:lpstr>
      <vt:lpstr>各項核心能力詳述 資訊技術專業工程師  IT Pro</vt:lpstr>
      <vt:lpstr>資訊技術專業工程師核心能力(1/4)</vt:lpstr>
      <vt:lpstr>資訊技術專業工程師核心能力(2/4)</vt:lpstr>
      <vt:lpstr>資訊技術專業工程師核心能力(3/4)</vt:lpstr>
      <vt:lpstr>資訊技術專業工程師核心能力(4/4)</vt:lpstr>
      <vt:lpstr>考生考試注意事項</vt:lpstr>
      <vt:lpstr>考試規則 1</vt:lpstr>
      <vt:lpstr>考試規則 2-1</vt:lpstr>
      <vt:lpstr>考試規則 2-2</vt:lpstr>
      <vt:lpstr>考試規則 3</vt:lpstr>
      <vt:lpstr>考試規則 4</vt:lpstr>
      <vt:lpstr>考試規則 5-1</vt:lpstr>
      <vt:lpstr>考試規則 5-2</vt:lpstr>
      <vt:lpstr>考試畫面</vt:lpstr>
      <vt:lpstr>檢視頁面(2-1)</vt:lpstr>
      <vt:lpstr>檢視頁面(2-2)</vt:lpstr>
      <vt:lpstr>MTA操作面與技術面資訊(1/7)</vt:lpstr>
      <vt:lpstr>MTA操作面與技術面資訊(2/7)</vt:lpstr>
      <vt:lpstr>MTA操作面與技術面資訊(3/7)</vt:lpstr>
      <vt:lpstr>MTA操作面與技術面資訊(4/7)</vt:lpstr>
      <vt:lpstr>MTA操作面與技術面資訊(5/7)</vt:lpstr>
      <vt:lpstr>MCTS Windoes Sever 2008 (6/7)</vt:lpstr>
      <vt:lpstr>MTA操作面與技術面資訊(7/7)</vt:lpstr>
      <vt:lpstr>MTA認證相關工作性說明</vt:lpstr>
      <vt:lpstr>附件-校務基本資料庫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Cooldai</dc:creator>
  <cp:lastModifiedBy>nick</cp:lastModifiedBy>
  <cp:revision>195</cp:revision>
  <cp:lastPrinted>2011-07-13T00:56:11Z</cp:lastPrinted>
  <dcterms:created xsi:type="dcterms:W3CDTF">2010-10-05T03:10:11Z</dcterms:created>
  <dcterms:modified xsi:type="dcterms:W3CDTF">2012-02-23T17:12:59Z</dcterms:modified>
</cp:coreProperties>
</file>