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6" r:id="rId2"/>
    <p:sldId id="257" r:id="rId3"/>
    <p:sldId id="284" r:id="rId4"/>
    <p:sldId id="265" r:id="rId5"/>
    <p:sldId id="292" r:id="rId6"/>
    <p:sldId id="295" r:id="rId7"/>
    <p:sldId id="296" r:id="rId8"/>
    <p:sldId id="297" r:id="rId9"/>
    <p:sldId id="298" r:id="rId10"/>
    <p:sldId id="299" r:id="rId11"/>
    <p:sldId id="300" r:id="rId12"/>
    <p:sldId id="293" r:id="rId13"/>
    <p:sldId id="294" r:id="rId14"/>
    <p:sldId id="288" r:id="rId15"/>
    <p:sldId id="290" r:id="rId16"/>
    <p:sldId id="268" r:id="rId17"/>
    <p:sldId id="269" r:id="rId18"/>
    <p:sldId id="283" r:id="rId19"/>
    <p:sldId id="281" r:id="rId20"/>
    <p:sldId id="282" r:id="rId21"/>
    <p:sldId id="258" r:id="rId22"/>
    <p:sldId id="270" r:id="rId23"/>
    <p:sldId id="259" r:id="rId24"/>
    <p:sldId id="260" r:id="rId25"/>
    <p:sldId id="261" r:id="rId26"/>
    <p:sldId id="266" r:id="rId27"/>
    <p:sldId id="264" r:id="rId28"/>
    <p:sldId id="276" r:id="rId29"/>
    <p:sldId id="279" r:id="rId30"/>
    <p:sldId id="280" r:id="rId31"/>
    <p:sldId id="271" r:id="rId32"/>
    <p:sldId id="278" r:id="rId33"/>
    <p:sldId id="272" r:id="rId34"/>
    <p:sldId id="273" r:id="rId35"/>
    <p:sldId id="277" r:id="rId36"/>
    <p:sldId id="301" r:id="rId37"/>
    <p:sldId id="285" r:id="rId38"/>
    <p:sldId id="286" r:id="rId39"/>
    <p:sldId id="287" r:id="rId40"/>
    <p:sldId id="291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E9311D-515F-4FB9-8CF6-50FBF7187CA2}" type="doc">
      <dgm:prSet loTypeId="urn:microsoft.com/office/officeart/2005/8/layout/radial4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zh-TW" altLang="en-US"/>
        </a:p>
      </dgm:t>
    </dgm:pt>
    <dgm:pt modelId="{01538739-6526-456F-8D97-AEEDC8C777A4}">
      <dgm:prSet phldrT="[文字]"/>
      <dgm:spPr/>
      <dgm:t>
        <a:bodyPr/>
        <a:lstStyle/>
        <a:p>
          <a:r>
            <a:rPr lang="zh-TW" altLang="en-US" dirty="0" smtClean="0"/>
            <a:t>協作平台</a:t>
          </a:r>
          <a:endParaRPr lang="zh-TW" altLang="en-US" dirty="0"/>
        </a:p>
      </dgm:t>
    </dgm:pt>
    <dgm:pt modelId="{D3AB36F8-A777-430F-B9CF-4B9BEA637DCA}" type="parTrans" cxnId="{941B3B53-49FD-487F-9C30-565B0F9DCB85}">
      <dgm:prSet/>
      <dgm:spPr/>
      <dgm:t>
        <a:bodyPr/>
        <a:lstStyle/>
        <a:p>
          <a:endParaRPr lang="zh-TW" altLang="en-US"/>
        </a:p>
      </dgm:t>
    </dgm:pt>
    <dgm:pt modelId="{4F5E005A-E189-4559-8172-09C370B82F01}" type="sibTrans" cxnId="{941B3B53-49FD-487F-9C30-565B0F9DCB85}">
      <dgm:prSet/>
      <dgm:spPr/>
      <dgm:t>
        <a:bodyPr/>
        <a:lstStyle/>
        <a:p>
          <a:endParaRPr lang="zh-TW" altLang="en-US"/>
        </a:p>
      </dgm:t>
    </dgm:pt>
    <dgm:pt modelId="{F4CDAF54-CC83-4438-9106-AED359B319D4}">
      <dgm:prSet phldrT="[文字]"/>
      <dgm:spPr/>
      <dgm:t>
        <a:bodyPr/>
        <a:lstStyle/>
        <a:p>
          <a:r>
            <a:rPr lang="zh-TW" altLang="en-US" dirty="0" smtClean="0"/>
            <a:t>文件</a:t>
          </a:r>
          <a:endParaRPr lang="zh-TW" altLang="en-US" dirty="0"/>
        </a:p>
      </dgm:t>
    </dgm:pt>
    <dgm:pt modelId="{B33C896A-B6D0-4A10-9784-AF7DDA789A1D}" type="parTrans" cxnId="{74F9C3A2-B73C-4047-BFDC-E9283B1BA9CE}">
      <dgm:prSet/>
      <dgm:spPr/>
      <dgm:t>
        <a:bodyPr/>
        <a:lstStyle/>
        <a:p>
          <a:endParaRPr lang="zh-TW" altLang="en-US"/>
        </a:p>
      </dgm:t>
    </dgm:pt>
    <dgm:pt modelId="{B20B85C7-7B25-4719-88AE-6FBF968199A0}" type="sibTrans" cxnId="{74F9C3A2-B73C-4047-BFDC-E9283B1BA9CE}">
      <dgm:prSet/>
      <dgm:spPr/>
      <dgm:t>
        <a:bodyPr/>
        <a:lstStyle/>
        <a:p>
          <a:endParaRPr lang="zh-TW" altLang="en-US"/>
        </a:p>
      </dgm:t>
    </dgm:pt>
    <dgm:pt modelId="{86FD049B-04B6-47CC-954B-C23A657F4B21}">
      <dgm:prSet phldrT="[文字]"/>
      <dgm:spPr/>
      <dgm:t>
        <a:bodyPr/>
        <a:lstStyle/>
        <a:p>
          <a:r>
            <a:rPr lang="zh-TW" altLang="en-US" dirty="0" smtClean="0"/>
            <a:t>雲端硬碟</a:t>
          </a:r>
          <a:endParaRPr lang="zh-TW" altLang="en-US" dirty="0"/>
        </a:p>
      </dgm:t>
    </dgm:pt>
    <dgm:pt modelId="{8FC23993-B0D0-4BB1-84AB-90B91BE1A320}" type="parTrans" cxnId="{4F0BF442-C76C-403D-BB06-CB16ACF41623}">
      <dgm:prSet/>
      <dgm:spPr/>
      <dgm:t>
        <a:bodyPr/>
        <a:lstStyle/>
        <a:p>
          <a:endParaRPr lang="zh-TW" altLang="en-US"/>
        </a:p>
      </dgm:t>
    </dgm:pt>
    <dgm:pt modelId="{1ED987C2-695B-446C-A030-27B4EEC27032}" type="sibTrans" cxnId="{4F0BF442-C76C-403D-BB06-CB16ACF41623}">
      <dgm:prSet/>
      <dgm:spPr/>
      <dgm:t>
        <a:bodyPr/>
        <a:lstStyle/>
        <a:p>
          <a:endParaRPr lang="zh-TW" altLang="en-US"/>
        </a:p>
      </dgm:t>
    </dgm:pt>
    <dgm:pt modelId="{090BE14C-3FBA-425E-AE00-C3F4D917EE5C}">
      <dgm:prSet phldrT="[文字]"/>
      <dgm:spPr/>
      <dgm:t>
        <a:bodyPr/>
        <a:lstStyle/>
        <a:p>
          <a:r>
            <a:rPr lang="zh-TW" altLang="en-US" dirty="0" smtClean="0"/>
            <a:t>相簿</a:t>
          </a:r>
          <a:endParaRPr lang="zh-TW" altLang="en-US" dirty="0"/>
        </a:p>
      </dgm:t>
    </dgm:pt>
    <dgm:pt modelId="{47F5B226-4B10-4150-A732-0AE5421532C2}" type="parTrans" cxnId="{AFA8D3BB-06EF-4938-8B86-97334DA36A50}">
      <dgm:prSet/>
      <dgm:spPr/>
      <dgm:t>
        <a:bodyPr/>
        <a:lstStyle/>
        <a:p>
          <a:endParaRPr lang="zh-TW" altLang="en-US"/>
        </a:p>
      </dgm:t>
    </dgm:pt>
    <dgm:pt modelId="{DA17D97D-7C50-48C6-9739-4998D01673AF}" type="sibTrans" cxnId="{AFA8D3BB-06EF-4938-8B86-97334DA36A50}">
      <dgm:prSet/>
      <dgm:spPr/>
      <dgm:t>
        <a:bodyPr/>
        <a:lstStyle/>
        <a:p>
          <a:endParaRPr lang="zh-TW" altLang="en-US"/>
        </a:p>
      </dgm:t>
    </dgm:pt>
    <dgm:pt modelId="{D16053E8-B05D-4A39-90FD-70FBE266904F}">
      <dgm:prSet phldrT="[文字]"/>
      <dgm:spPr/>
      <dgm:t>
        <a:bodyPr/>
        <a:lstStyle/>
        <a:p>
          <a:r>
            <a:rPr lang="en-US" altLang="zh-TW" dirty="0" err="1" smtClean="0"/>
            <a:t>youtube</a:t>
          </a:r>
          <a:r>
            <a:rPr lang="zh-TW" altLang="en-US" dirty="0" smtClean="0"/>
            <a:t>影片</a:t>
          </a:r>
          <a:endParaRPr lang="zh-TW" altLang="en-US" dirty="0"/>
        </a:p>
      </dgm:t>
    </dgm:pt>
    <dgm:pt modelId="{C2D85D0C-E606-46F9-B961-92F6463EF881}" type="parTrans" cxnId="{94823EBD-69A1-4685-BA95-84F2172056AF}">
      <dgm:prSet/>
      <dgm:spPr/>
      <dgm:t>
        <a:bodyPr/>
        <a:lstStyle/>
        <a:p>
          <a:endParaRPr lang="zh-TW" altLang="en-US"/>
        </a:p>
      </dgm:t>
    </dgm:pt>
    <dgm:pt modelId="{2E4D9A1D-25AF-47DA-8F1B-D0285DAC945B}" type="sibTrans" cxnId="{94823EBD-69A1-4685-BA95-84F2172056AF}">
      <dgm:prSet/>
      <dgm:spPr/>
      <dgm:t>
        <a:bodyPr/>
        <a:lstStyle/>
        <a:p>
          <a:endParaRPr lang="zh-TW" altLang="en-US"/>
        </a:p>
      </dgm:t>
    </dgm:pt>
    <dgm:pt modelId="{76607B7A-340D-4C44-A20D-AE5C9BB922B4}">
      <dgm:prSet phldrT="[文字]"/>
      <dgm:spPr/>
      <dgm:t>
        <a:bodyPr/>
        <a:lstStyle/>
        <a:p>
          <a:r>
            <a:rPr lang="en-US" altLang="zh-TW" dirty="0" smtClean="0"/>
            <a:t>Google</a:t>
          </a:r>
          <a:r>
            <a:rPr lang="zh-TW" altLang="en-US" dirty="0" smtClean="0"/>
            <a:t>日曆</a:t>
          </a:r>
          <a:endParaRPr lang="zh-TW" altLang="en-US" dirty="0"/>
        </a:p>
      </dgm:t>
    </dgm:pt>
    <dgm:pt modelId="{0D5B50BE-33E3-4B01-8408-93E8074751CC}" type="parTrans" cxnId="{D4E5B60F-5DF9-454C-9AB7-C50C06608C6E}">
      <dgm:prSet/>
      <dgm:spPr/>
      <dgm:t>
        <a:bodyPr/>
        <a:lstStyle/>
        <a:p>
          <a:endParaRPr lang="zh-TW" altLang="en-US"/>
        </a:p>
      </dgm:t>
    </dgm:pt>
    <dgm:pt modelId="{B57F710F-1DFF-45BC-90EB-00640BCC308A}" type="sibTrans" cxnId="{D4E5B60F-5DF9-454C-9AB7-C50C06608C6E}">
      <dgm:prSet/>
      <dgm:spPr/>
      <dgm:t>
        <a:bodyPr/>
        <a:lstStyle/>
        <a:p>
          <a:endParaRPr lang="zh-TW" altLang="en-US"/>
        </a:p>
      </dgm:t>
    </dgm:pt>
    <dgm:pt modelId="{65266019-03E4-47B9-87A4-6396C65594AD}">
      <dgm:prSet phldrT="[文字]"/>
      <dgm:spPr/>
      <dgm:t>
        <a:bodyPr/>
        <a:lstStyle/>
        <a:p>
          <a:r>
            <a:rPr lang="en-US" altLang="zh-TW" dirty="0" smtClean="0"/>
            <a:t>Google</a:t>
          </a:r>
          <a:r>
            <a:rPr lang="zh-TW" altLang="en-US" dirty="0" smtClean="0"/>
            <a:t>地圖</a:t>
          </a:r>
          <a:endParaRPr lang="zh-TW" altLang="en-US" dirty="0"/>
        </a:p>
      </dgm:t>
    </dgm:pt>
    <dgm:pt modelId="{31ED6EE3-E695-4BC7-9086-D67733684D46}" type="parTrans" cxnId="{6EFC2C1C-387D-45C3-9ADA-55CC173EEBCC}">
      <dgm:prSet/>
      <dgm:spPr/>
      <dgm:t>
        <a:bodyPr/>
        <a:lstStyle/>
        <a:p>
          <a:endParaRPr lang="zh-TW" altLang="en-US"/>
        </a:p>
      </dgm:t>
    </dgm:pt>
    <dgm:pt modelId="{9537BC20-3CF1-4973-947F-2A8AFDD72B06}" type="sibTrans" cxnId="{6EFC2C1C-387D-45C3-9ADA-55CC173EEBCC}">
      <dgm:prSet/>
      <dgm:spPr/>
      <dgm:t>
        <a:bodyPr/>
        <a:lstStyle/>
        <a:p>
          <a:endParaRPr lang="zh-TW" altLang="en-US"/>
        </a:p>
      </dgm:t>
    </dgm:pt>
    <dgm:pt modelId="{B073D4FA-0A85-40F5-B03A-DDBE5F37403B}">
      <dgm:prSet phldrT="[文字]"/>
      <dgm:spPr/>
      <dgm:t>
        <a:bodyPr/>
        <a:lstStyle/>
        <a:p>
          <a:r>
            <a:rPr lang="en-US" altLang="zh-TW" dirty="0" smtClean="0"/>
            <a:t>Google</a:t>
          </a:r>
          <a:r>
            <a:rPr lang="zh-TW" altLang="en-US" dirty="0" smtClean="0"/>
            <a:t>表單</a:t>
          </a:r>
          <a:endParaRPr lang="zh-TW" altLang="en-US" dirty="0"/>
        </a:p>
      </dgm:t>
    </dgm:pt>
    <dgm:pt modelId="{58BBDC56-BDA8-4718-899F-DE2626BC14A7}" type="parTrans" cxnId="{389AA8D3-099C-4ACC-B7D1-1B64E2D034F5}">
      <dgm:prSet/>
      <dgm:spPr/>
      <dgm:t>
        <a:bodyPr/>
        <a:lstStyle/>
        <a:p>
          <a:endParaRPr lang="zh-TW" altLang="en-US"/>
        </a:p>
      </dgm:t>
    </dgm:pt>
    <dgm:pt modelId="{5FCACCD2-FDED-4717-9947-54444E01B84A}" type="sibTrans" cxnId="{389AA8D3-099C-4ACC-B7D1-1B64E2D034F5}">
      <dgm:prSet/>
      <dgm:spPr/>
      <dgm:t>
        <a:bodyPr/>
        <a:lstStyle/>
        <a:p>
          <a:endParaRPr lang="zh-TW" altLang="en-US"/>
        </a:p>
      </dgm:t>
    </dgm:pt>
    <dgm:pt modelId="{E0059C71-B272-4920-AC82-7E852D5F7226}" type="pres">
      <dgm:prSet presAssocID="{CDE9311D-515F-4FB9-8CF6-50FBF7187CA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4CD9A17-A5F6-4C5E-B566-9E33213CD405}" type="pres">
      <dgm:prSet presAssocID="{01538739-6526-456F-8D97-AEEDC8C777A4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4DA8AA6-05DC-4C99-B602-281E46E79085}" type="pres">
      <dgm:prSet presAssocID="{B33C896A-B6D0-4A10-9784-AF7DDA789A1D}" presName="parTrans" presStyleLbl="bgSibTrans2D1" presStyleIdx="0" presStyleCnt="7"/>
      <dgm:spPr/>
      <dgm:t>
        <a:bodyPr/>
        <a:lstStyle/>
        <a:p>
          <a:endParaRPr lang="zh-TW" altLang="en-US"/>
        </a:p>
      </dgm:t>
    </dgm:pt>
    <dgm:pt modelId="{B981ADF0-7995-49BF-920A-CB06E630EA60}" type="pres">
      <dgm:prSet presAssocID="{F4CDAF54-CC83-4438-9106-AED359B319D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BD2743-2710-4BFD-8983-A4AD71ACD542}" type="pres">
      <dgm:prSet presAssocID="{8FC23993-B0D0-4BB1-84AB-90B91BE1A320}" presName="parTrans" presStyleLbl="bgSibTrans2D1" presStyleIdx="1" presStyleCnt="7"/>
      <dgm:spPr/>
      <dgm:t>
        <a:bodyPr/>
        <a:lstStyle/>
        <a:p>
          <a:endParaRPr lang="zh-TW" altLang="en-US"/>
        </a:p>
      </dgm:t>
    </dgm:pt>
    <dgm:pt modelId="{CEDA4AF9-998A-41B2-B8BA-D9066DED9D13}" type="pres">
      <dgm:prSet presAssocID="{86FD049B-04B6-47CC-954B-C23A657F4B2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441D7D-4AA2-4436-9BFB-6F405403764D}" type="pres">
      <dgm:prSet presAssocID="{47F5B226-4B10-4150-A732-0AE5421532C2}" presName="parTrans" presStyleLbl="bgSibTrans2D1" presStyleIdx="2" presStyleCnt="7"/>
      <dgm:spPr/>
      <dgm:t>
        <a:bodyPr/>
        <a:lstStyle/>
        <a:p>
          <a:endParaRPr lang="zh-TW" altLang="en-US"/>
        </a:p>
      </dgm:t>
    </dgm:pt>
    <dgm:pt modelId="{F01B91F0-01FC-45BB-BDA4-9A1E381DBA84}" type="pres">
      <dgm:prSet presAssocID="{090BE14C-3FBA-425E-AE00-C3F4D917EE5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057534-1360-437A-88A7-11BD360ACC83}" type="pres">
      <dgm:prSet presAssocID="{C2D85D0C-E606-46F9-B961-92F6463EF881}" presName="parTrans" presStyleLbl="bgSibTrans2D1" presStyleIdx="3" presStyleCnt="7"/>
      <dgm:spPr/>
      <dgm:t>
        <a:bodyPr/>
        <a:lstStyle/>
        <a:p>
          <a:endParaRPr lang="zh-TW" altLang="en-US"/>
        </a:p>
      </dgm:t>
    </dgm:pt>
    <dgm:pt modelId="{85B00EA3-9403-4398-B84D-B100B0500733}" type="pres">
      <dgm:prSet presAssocID="{D16053E8-B05D-4A39-90FD-70FBE266904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CDE4AF-CAD7-48C4-AE19-24EF33E47E7F}" type="pres">
      <dgm:prSet presAssocID="{0D5B50BE-33E3-4B01-8408-93E8074751CC}" presName="parTrans" presStyleLbl="bgSibTrans2D1" presStyleIdx="4" presStyleCnt="7"/>
      <dgm:spPr/>
      <dgm:t>
        <a:bodyPr/>
        <a:lstStyle/>
        <a:p>
          <a:endParaRPr lang="zh-TW" altLang="en-US"/>
        </a:p>
      </dgm:t>
    </dgm:pt>
    <dgm:pt modelId="{44419DCC-56DF-4F80-87FD-9DF8967A32E1}" type="pres">
      <dgm:prSet presAssocID="{76607B7A-340D-4C44-A20D-AE5C9BB922B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B561B9-69D3-4C60-9BC5-83274966180D}" type="pres">
      <dgm:prSet presAssocID="{31ED6EE3-E695-4BC7-9086-D67733684D46}" presName="parTrans" presStyleLbl="bgSibTrans2D1" presStyleIdx="5" presStyleCnt="7"/>
      <dgm:spPr/>
      <dgm:t>
        <a:bodyPr/>
        <a:lstStyle/>
        <a:p>
          <a:endParaRPr lang="zh-TW" altLang="en-US"/>
        </a:p>
      </dgm:t>
    </dgm:pt>
    <dgm:pt modelId="{78EEF231-5339-4897-B36B-CAF59BF2E618}" type="pres">
      <dgm:prSet presAssocID="{65266019-03E4-47B9-87A4-6396C65594A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C833F3-CAA3-426A-8F54-F514AE43E3DD}" type="pres">
      <dgm:prSet presAssocID="{58BBDC56-BDA8-4718-899F-DE2626BC14A7}" presName="parTrans" presStyleLbl="bgSibTrans2D1" presStyleIdx="6" presStyleCnt="7"/>
      <dgm:spPr/>
      <dgm:t>
        <a:bodyPr/>
        <a:lstStyle/>
        <a:p>
          <a:endParaRPr lang="zh-TW" altLang="en-US"/>
        </a:p>
      </dgm:t>
    </dgm:pt>
    <dgm:pt modelId="{250C8FD7-C11E-4ADD-BA1C-3B0CD083D00C}" type="pres">
      <dgm:prSet presAssocID="{B073D4FA-0A85-40F5-B03A-DDBE5F37403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F0BF442-C76C-403D-BB06-CB16ACF41623}" srcId="{01538739-6526-456F-8D97-AEEDC8C777A4}" destId="{86FD049B-04B6-47CC-954B-C23A657F4B21}" srcOrd="1" destOrd="0" parTransId="{8FC23993-B0D0-4BB1-84AB-90B91BE1A320}" sibTransId="{1ED987C2-695B-446C-A030-27B4EEC27032}"/>
    <dgm:cxn modelId="{94823EBD-69A1-4685-BA95-84F2172056AF}" srcId="{01538739-6526-456F-8D97-AEEDC8C777A4}" destId="{D16053E8-B05D-4A39-90FD-70FBE266904F}" srcOrd="3" destOrd="0" parTransId="{C2D85D0C-E606-46F9-B961-92F6463EF881}" sibTransId="{2E4D9A1D-25AF-47DA-8F1B-D0285DAC945B}"/>
    <dgm:cxn modelId="{1899BE55-75C5-49E6-9BFD-D880529C7B79}" type="presOf" srcId="{65266019-03E4-47B9-87A4-6396C65594AD}" destId="{78EEF231-5339-4897-B36B-CAF59BF2E618}" srcOrd="0" destOrd="0" presId="urn:microsoft.com/office/officeart/2005/8/layout/radial4"/>
    <dgm:cxn modelId="{42603750-D58F-4C20-A435-54A926897505}" type="presOf" srcId="{47F5B226-4B10-4150-A732-0AE5421532C2}" destId="{E9441D7D-4AA2-4436-9BFB-6F405403764D}" srcOrd="0" destOrd="0" presId="urn:microsoft.com/office/officeart/2005/8/layout/radial4"/>
    <dgm:cxn modelId="{941B3B53-49FD-487F-9C30-565B0F9DCB85}" srcId="{CDE9311D-515F-4FB9-8CF6-50FBF7187CA2}" destId="{01538739-6526-456F-8D97-AEEDC8C777A4}" srcOrd="0" destOrd="0" parTransId="{D3AB36F8-A777-430F-B9CF-4B9BEA637DCA}" sibTransId="{4F5E005A-E189-4559-8172-09C370B82F01}"/>
    <dgm:cxn modelId="{053E81D8-EDAC-48C0-AA44-C2E4EEC40374}" type="presOf" srcId="{B33C896A-B6D0-4A10-9784-AF7DDA789A1D}" destId="{44DA8AA6-05DC-4C99-B602-281E46E79085}" srcOrd="0" destOrd="0" presId="urn:microsoft.com/office/officeart/2005/8/layout/radial4"/>
    <dgm:cxn modelId="{6EFC2C1C-387D-45C3-9ADA-55CC173EEBCC}" srcId="{01538739-6526-456F-8D97-AEEDC8C777A4}" destId="{65266019-03E4-47B9-87A4-6396C65594AD}" srcOrd="5" destOrd="0" parTransId="{31ED6EE3-E695-4BC7-9086-D67733684D46}" sibTransId="{9537BC20-3CF1-4973-947F-2A8AFDD72B06}"/>
    <dgm:cxn modelId="{FCA38986-6306-4BF6-8E2D-9EC128313FC7}" type="presOf" srcId="{86FD049B-04B6-47CC-954B-C23A657F4B21}" destId="{CEDA4AF9-998A-41B2-B8BA-D9066DED9D13}" srcOrd="0" destOrd="0" presId="urn:microsoft.com/office/officeart/2005/8/layout/radial4"/>
    <dgm:cxn modelId="{7EAAEB7F-0275-4F32-A276-A9CFB47B47FA}" type="presOf" srcId="{01538739-6526-456F-8D97-AEEDC8C777A4}" destId="{D4CD9A17-A5F6-4C5E-B566-9E33213CD405}" srcOrd="0" destOrd="0" presId="urn:microsoft.com/office/officeart/2005/8/layout/radial4"/>
    <dgm:cxn modelId="{034A2A89-8C09-4A4B-A4E2-C8454A5D3401}" type="presOf" srcId="{8FC23993-B0D0-4BB1-84AB-90B91BE1A320}" destId="{1ABD2743-2710-4BFD-8983-A4AD71ACD542}" srcOrd="0" destOrd="0" presId="urn:microsoft.com/office/officeart/2005/8/layout/radial4"/>
    <dgm:cxn modelId="{E7DF1C89-80EA-4C7E-953E-AB3688679E81}" type="presOf" srcId="{0D5B50BE-33E3-4B01-8408-93E8074751CC}" destId="{C3CDE4AF-CAD7-48C4-AE19-24EF33E47E7F}" srcOrd="0" destOrd="0" presId="urn:microsoft.com/office/officeart/2005/8/layout/radial4"/>
    <dgm:cxn modelId="{C3B8D15E-CFD2-43AE-B436-2D4B79D7B405}" type="presOf" srcId="{31ED6EE3-E695-4BC7-9086-D67733684D46}" destId="{D7B561B9-69D3-4C60-9BC5-83274966180D}" srcOrd="0" destOrd="0" presId="urn:microsoft.com/office/officeart/2005/8/layout/radial4"/>
    <dgm:cxn modelId="{D4E5B60F-5DF9-454C-9AB7-C50C06608C6E}" srcId="{01538739-6526-456F-8D97-AEEDC8C777A4}" destId="{76607B7A-340D-4C44-A20D-AE5C9BB922B4}" srcOrd="4" destOrd="0" parTransId="{0D5B50BE-33E3-4B01-8408-93E8074751CC}" sibTransId="{B57F710F-1DFF-45BC-90EB-00640BCC308A}"/>
    <dgm:cxn modelId="{AFA8D3BB-06EF-4938-8B86-97334DA36A50}" srcId="{01538739-6526-456F-8D97-AEEDC8C777A4}" destId="{090BE14C-3FBA-425E-AE00-C3F4D917EE5C}" srcOrd="2" destOrd="0" parTransId="{47F5B226-4B10-4150-A732-0AE5421532C2}" sibTransId="{DA17D97D-7C50-48C6-9739-4998D01673AF}"/>
    <dgm:cxn modelId="{62108BF1-61C8-404E-A4F7-3E0C73CFB2DD}" type="presOf" srcId="{C2D85D0C-E606-46F9-B961-92F6463EF881}" destId="{88057534-1360-437A-88A7-11BD360ACC83}" srcOrd="0" destOrd="0" presId="urn:microsoft.com/office/officeart/2005/8/layout/radial4"/>
    <dgm:cxn modelId="{CAF39458-6ECD-4A0C-B066-AE77CB2706B3}" type="presOf" srcId="{B073D4FA-0A85-40F5-B03A-DDBE5F37403B}" destId="{250C8FD7-C11E-4ADD-BA1C-3B0CD083D00C}" srcOrd="0" destOrd="0" presId="urn:microsoft.com/office/officeart/2005/8/layout/radial4"/>
    <dgm:cxn modelId="{C4ED05D6-0D5D-4822-9F40-D80EEE711C36}" type="presOf" srcId="{D16053E8-B05D-4A39-90FD-70FBE266904F}" destId="{85B00EA3-9403-4398-B84D-B100B0500733}" srcOrd="0" destOrd="0" presId="urn:microsoft.com/office/officeart/2005/8/layout/radial4"/>
    <dgm:cxn modelId="{389AA8D3-099C-4ACC-B7D1-1B64E2D034F5}" srcId="{01538739-6526-456F-8D97-AEEDC8C777A4}" destId="{B073D4FA-0A85-40F5-B03A-DDBE5F37403B}" srcOrd="6" destOrd="0" parTransId="{58BBDC56-BDA8-4718-899F-DE2626BC14A7}" sibTransId="{5FCACCD2-FDED-4717-9947-54444E01B84A}"/>
    <dgm:cxn modelId="{D8451697-060B-4239-BA92-471BB0C0B022}" type="presOf" srcId="{090BE14C-3FBA-425E-AE00-C3F4D917EE5C}" destId="{F01B91F0-01FC-45BB-BDA4-9A1E381DBA84}" srcOrd="0" destOrd="0" presId="urn:microsoft.com/office/officeart/2005/8/layout/radial4"/>
    <dgm:cxn modelId="{28AEAC3C-791D-43F6-8BDD-BBC1A513F52F}" type="presOf" srcId="{CDE9311D-515F-4FB9-8CF6-50FBF7187CA2}" destId="{E0059C71-B272-4920-AC82-7E852D5F7226}" srcOrd="0" destOrd="0" presId="urn:microsoft.com/office/officeart/2005/8/layout/radial4"/>
    <dgm:cxn modelId="{139345D9-AA75-4A5C-9B1B-FFEAE4E42685}" type="presOf" srcId="{58BBDC56-BDA8-4718-899F-DE2626BC14A7}" destId="{9DC833F3-CAA3-426A-8F54-F514AE43E3DD}" srcOrd="0" destOrd="0" presId="urn:microsoft.com/office/officeart/2005/8/layout/radial4"/>
    <dgm:cxn modelId="{5D1DF2C3-A84E-44E1-8367-CA9FDEB101F1}" type="presOf" srcId="{F4CDAF54-CC83-4438-9106-AED359B319D4}" destId="{B981ADF0-7995-49BF-920A-CB06E630EA60}" srcOrd="0" destOrd="0" presId="urn:microsoft.com/office/officeart/2005/8/layout/radial4"/>
    <dgm:cxn modelId="{593FD6D6-C4DD-4488-B26E-94F72C61936E}" type="presOf" srcId="{76607B7A-340D-4C44-A20D-AE5C9BB922B4}" destId="{44419DCC-56DF-4F80-87FD-9DF8967A32E1}" srcOrd="0" destOrd="0" presId="urn:microsoft.com/office/officeart/2005/8/layout/radial4"/>
    <dgm:cxn modelId="{74F9C3A2-B73C-4047-BFDC-E9283B1BA9CE}" srcId="{01538739-6526-456F-8D97-AEEDC8C777A4}" destId="{F4CDAF54-CC83-4438-9106-AED359B319D4}" srcOrd="0" destOrd="0" parTransId="{B33C896A-B6D0-4A10-9784-AF7DDA789A1D}" sibTransId="{B20B85C7-7B25-4719-88AE-6FBF968199A0}"/>
    <dgm:cxn modelId="{9A7C40A8-28DF-4449-9ADF-D93777DC8CB4}" type="presParOf" srcId="{E0059C71-B272-4920-AC82-7E852D5F7226}" destId="{D4CD9A17-A5F6-4C5E-B566-9E33213CD405}" srcOrd="0" destOrd="0" presId="urn:microsoft.com/office/officeart/2005/8/layout/radial4"/>
    <dgm:cxn modelId="{44F7D58C-32C3-48F3-B336-E8435031BEA5}" type="presParOf" srcId="{E0059C71-B272-4920-AC82-7E852D5F7226}" destId="{44DA8AA6-05DC-4C99-B602-281E46E79085}" srcOrd="1" destOrd="0" presId="urn:microsoft.com/office/officeart/2005/8/layout/radial4"/>
    <dgm:cxn modelId="{A898940F-3B9C-4169-A2BF-602C7A14F697}" type="presParOf" srcId="{E0059C71-B272-4920-AC82-7E852D5F7226}" destId="{B981ADF0-7995-49BF-920A-CB06E630EA60}" srcOrd="2" destOrd="0" presId="urn:microsoft.com/office/officeart/2005/8/layout/radial4"/>
    <dgm:cxn modelId="{AE7D7247-9CFC-4F87-AFDE-DF636479F230}" type="presParOf" srcId="{E0059C71-B272-4920-AC82-7E852D5F7226}" destId="{1ABD2743-2710-4BFD-8983-A4AD71ACD542}" srcOrd="3" destOrd="0" presId="urn:microsoft.com/office/officeart/2005/8/layout/radial4"/>
    <dgm:cxn modelId="{9A5221D4-9FB6-4AB0-B052-6992EF0B2B56}" type="presParOf" srcId="{E0059C71-B272-4920-AC82-7E852D5F7226}" destId="{CEDA4AF9-998A-41B2-B8BA-D9066DED9D13}" srcOrd="4" destOrd="0" presId="urn:microsoft.com/office/officeart/2005/8/layout/radial4"/>
    <dgm:cxn modelId="{901E2C23-D82F-4501-A621-5C28FC200848}" type="presParOf" srcId="{E0059C71-B272-4920-AC82-7E852D5F7226}" destId="{E9441D7D-4AA2-4436-9BFB-6F405403764D}" srcOrd="5" destOrd="0" presId="urn:microsoft.com/office/officeart/2005/8/layout/radial4"/>
    <dgm:cxn modelId="{D7C78620-C708-460F-8AAA-D2DEDECC8F7D}" type="presParOf" srcId="{E0059C71-B272-4920-AC82-7E852D5F7226}" destId="{F01B91F0-01FC-45BB-BDA4-9A1E381DBA84}" srcOrd="6" destOrd="0" presId="urn:microsoft.com/office/officeart/2005/8/layout/radial4"/>
    <dgm:cxn modelId="{C73DBF0F-29FB-4670-9EAE-541E9AC4793E}" type="presParOf" srcId="{E0059C71-B272-4920-AC82-7E852D5F7226}" destId="{88057534-1360-437A-88A7-11BD360ACC83}" srcOrd="7" destOrd="0" presId="urn:microsoft.com/office/officeart/2005/8/layout/radial4"/>
    <dgm:cxn modelId="{4D2672B2-EF06-48B4-A835-103D524F97D3}" type="presParOf" srcId="{E0059C71-B272-4920-AC82-7E852D5F7226}" destId="{85B00EA3-9403-4398-B84D-B100B0500733}" srcOrd="8" destOrd="0" presId="urn:microsoft.com/office/officeart/2005/8/layout/radial4"/>
    <dgm:cxn modelId="{896B38ED-A4AB-49C1-B762-C0887CBD2D23}" type="presParOf" srcId="{E0059C71-B272-4920-AC82-7E852D5F7226}" destId="{C3CDE4AF-CAD7-48C4-AE19-24EF33E47E7F}" srcOrd="9" destOrd="0" presId="urn:microsoft.com/office/officeart/2005/8/layout/radial4"/>
    <dgm:cxn modelId="{7C17BF98-11DA-4C8E-9103-F1E643790024}" type="presParOf" srcId="{E0059C71-B272-4920-AC82-7E852D5F7226}" destId="{44419DCC-56DF-4F80-87FD-9DF8967A32E1}" srcOrd="10" destOrd="0" presId="urn:microsoft.com/office/officeart/2005/8/layout/radial4"/>
    <dgm:cxn modelId="{41583CA3-F6C7-499A-A5F1-ED851E4262DA}" type="presParOf" srcId="{E0059C71-B272-4920-AC82-7E852D5F7226}" destId="{D7B561B9-69D3-4C60-9BC5-83274966180D}" srcOrd="11" destOrd="0" presId="urn:microsoft.com/office/officeart/2005/8/layout/radial4"/>
    <dgm:cxn modelId="{EDB5FBEB-9345-40D2-ACA0-FD070F044794}" type="presParOf" srcId="{E0059C71-B272-4920-AC82-7E852D5F7226}" destId="{78EEF231-5339-4897-B36B-CAF59BF2E618}" srcOrd="12" destOrd="0" presId="urn:microsoft.com/office/officeart/2005/8/layout/radial4"/>
    <dgm:cxn modelId="{9BE6A415-778D-4DF3-A05B-B2E2A3D67CC7}" type="presParOf" srcId="{E0059C71-B272-4920-AC82-7E852D5F7226}" destId="{9DC833F3-CAA3-426A-8F54-F514AE43E3DD}" srcOrd="13" destOrd="0" presId="urn:microsoft.com/office/officeart/2005/8/layout/radial4"/>
    <dgm:cxn modelId="{1A2FB7A4-96EC-4078-AC96-E2434C0D5F29}" type="presParOf" srcId="{E0059C71-B272-4920-AC82-7E852D5F7226}" destId="{250C8FD7-C11E-4ADD-BA1C-3B0CD083D00C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D9A17-A5F6-4C5E-B566-9E33213CD405}">
      <dsp:nvSpPr>
        <dsp:cNvPr id="0" name=""/>
        <dsp:cNvSpPr/>
      </dsp:nvSpPr>
      <dsp:spPr>
        <a:xfrm>
          <a:off x="4272721" y="3014779"/>
          <a:ext cx="2082003" cy="2082003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/>
            <a:t>協作平台</a:t>
          </a:r>
          <a:endParaRPr lang="zh-TW" altLang="en-US" sz="3500" kern="1200" dirty="0"/>
        </a:p>
      </dsp:txBody>
      <dsp:txXfrm>
        <a:off x="4577623" y="3319681"/>
        <a:ext cx="1472199" cy="1472199"/>
      </dsp:txXfrm>
    </dsp:sp>
    <dsp:sp modelId="{44DA8AA6-05DC-4C99-B602-281E46E79085}">
      <dsp:nvSpPr>
        <dsp:cNvPr id="0" name=""/>
        <dsp:cNvSpPr/>
      </dsp:nvSpPr>
      <dsp:spPr>
        <a:xfrm rot="10800000">
          <a:off x="1842591" y="3759095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1ADF0-7995-49BF-920A-CB06E630EA60}">
      <dsp:nvSpPr>
        <dsp:cNvPr id="0" name=""/>
        <dsp:cNvSpPr/>
      </dsp:nvSpPr>
      <dsp:spPr>
        <a:xfrm>
          <a:off x="1113890" y="3472820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文件</a:t>
          </a:r>
          <a:endParaRPr lang="zh-TW" altLang="en-US" sz="2500" kern="1200" dirty="0"/>
        </a:p>
      </dsp:txBody>
      <dsp:txXfrm>
        <a:off x="1148039" y="3506969"/>
        <a:ext cx="1389104" cy="1097624"/>
      </dsp:txXfrm>
    </dsp:sp>
    <dsp:sp modelId="{1ABD2743-2710-4BFD-8983-A4AD71ACD542}">
      <dsp:nvSpPr>
        <dsp:cNvPr id="0" name=""/>
        <dsp:cNvSpPr/>
      </dsp:nvSpPr>
      <dsp:spPr>
        <a:xfrm rot="12600000">
          <a:off x="2153800" y="2597648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91724"/>
            <a:satOff val="-6580"/>
            <a:lumOff val="53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A4AF9-998A-41B2-B8BA-D9066DED9D13}">
      <dsp:nvSpPr>
        <dsp:cNvPr id="0" name=""/>
        <dsp:cNvSpPr/>
      </dsp:nvSpPr>
      <dsp:spPr>
        <a:xfrm>
          <a:off x="1578933" y="1737254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91737"/>
            <a:satOff val="-6665"/>
            <a:lumOff val="565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雲端硬碟</a:t>
          </a:r>
          <a:endParaRPr lang="zh-TW" altLang="en-US" sz="2500" kern="1200" dirty="0"/>
        </a:p>
      </dsp:txBody>
      <dsp:txXfrm>
        <a:off x="1613082" y="1771403"/>
        <a:ext cx="1389104" cy="1097624"/>
      </dsp:txXfrm>
    </dsp:sp>
    <dsp:sp modelId="{E9441D7D-4AA2-4436-9BFB-6F405403764D}">
      <dsp:nvSpPr>
        <dsp:cNvPr id="0" name=""/>
        <dsp:cNvSpPr/>
      </dsp:nvSpPr>
      <dsp:spPr>
        <a:xfrm rot="14400000">
          <a:off x="3004039" y="1747409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183448"/>
            <a:satOff val="-13159"/>
            <a:lumOff val="106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B91F0-01FC-45BB-BDA4-9A1E381DBA84}">
      <dsp:nvSpPr>
        <dsp:cNvPr id="0" name=""/>
        <dsp:cNvSpPr/>
      </dsp:nvSpPr>
      <dsp:spPr>
        <a:xfrm>
          <a:off x="2849456" y="466732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183474"/>
            <a:satOff val="-13330"/>
            <a:lumOff val="1130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相簿</a:t>
          </a:r>
          <a:endParaRPr lang="zh-TW" altLang="en-US" sz="2500" kern="1200" dirty="0"/>
        </a:p>
      </dsp:txBody>
      <dsp:txXfrm>
        <a:off x="2883605" y="500881"/>
        <a:ext cx="1389104" cy="1097624"/>
      </dsp:txXfrm>
    </dsp:sp>
    <dsp:sp modelId="{88057534-1360-437A-88A7-11BD360ACC83}">
      <dsp:nvSpPr>
        <dsp:cNvPr id="0" name=""/>
        <dsp:cNvSpPr/>
      </dsp:nvSpPr>
      <dsp:spPr>
        <a:xfrm rot="16200000">
          <a:off x="4165486" y="1436200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275171"/>
            <a:satOff val="-19739"/>
            <a:lumOff val="159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00EA3-9403-4398-B84D-B100B0500733}">
      <dsp:nvSpPr>
        <dsp:cNvPr id="0" name=""/>
        <dsp:cNvSpPr/>
      </dsp:nvSpPr>
      <dsp:spPr>
        <a:xfrm>
          <a:off x="4585021" y="1688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75211"/>
            <a:satOff val="-19995"/>
            <a:lumOff val="169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500" kern="1200" dirty="0" err="1" smtClean="0"/>
            <a:t>youtube</a:t>
          </a:r>
          <a:r>
            <a:rPr lang="zh-TW" altLang="en-US" sz="2500" kern="1200" dirty="0" smtClean="0"/>
            <a:t>影片</a:t>
          </a:r>
          <a:endParaRPr lang="zh-TW" altLang="en-US" sz="2500" kern="1200" dirty="0"/>
        </a:p>
      </dsp:txBody>
      <dsp:txXfrm>
        <a:off x="4619170" y="35837"/>
        <a:ext cx="1389104" cy="1097624"/>
      </dsp:txXfrm>
    </dsp:sp>
    <dsp:sp modelId="{C3CDE4AF-CAD7-48C4-AE19-24EF33E47E7F}">
      <dsp:nvSpPr>
        <dsp:cNvPr id="0" name=""/>
        <dsp:cNvSpPr/>
      </dsp:nvSpPr>
      <dsp:spPr>
        <a:xfrm rot="18000000">
          <a:off x="5326934" y="1747409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366895"/>
            <a:satOff val="-26318"/>
            <a:lumOff val="212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19DCC-56DF-4F80-87FD-9DF8967A32E1}">
      <dsp:nvSpPr>
        <dsp:cNvPr id="0" name=""/>
        <dsp:cNvSpPr/>
      </dsp:nvSpPr>
      <dsp:spPr>
        <a:xfrm>
          <a:off x="6320587" y="466732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66949"/>
            <a:satOff val="-26659"/>
            <a:lumOff val="226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500" kern="1200" dirty="0" smtClean="0"/>
            <a:t>Google</a:t>
          </a:r>
          <a:r>
            <a:rPr lang="zh-TW" altLang="en-US" sz="2500" kern="1200" dirty="0" smtClean="0"/>
            <a:t>日曆</a:t>
          </a:r>
          <a:endParaRPr lang="zh-TW" altLang="en-US" sz="2500" kern="1200" dirty="0"/>
        </a:p>
      </dsp:txBody>
      <dsp:txXfrm>
        <a:off x="6354736" y="500881"/>
        <a:ext cx="1389104" cy="1097624"/>
      </dsp:txXfrm>
    </dsp:sp>
    <dsp:sp modelId="{D7B561B9-69D3-4C60-9BC5-83274966180D}">
      <dsp:nvSpPr>
        <dsp:cNvPr id="0" name=""/>
        <dsp:cNvSpPr/>
      </dsp:nvSpPr>
      <dsp:spPr>
        <a:xfrm rot="19800000">
          <a:off x="6177173" y="2597648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458619"/>
            <a:satOff val="-32898"/>
            <a:lumOff val="266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EF231-5339-4897-B36B-CAF59BF2E618}">
      <dsp:nvSpPr>
        <dsp:cNvPr id="0" name=""/>
        <dsp:cNvSpPr/>
      </dsp:nvSpPr>
      <dsp:spPr>
        <a:xfrm>
          <a:off x="7591109" y="1737254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58686"/>
            <a:satOff val="-33324"/>
            <a:lumOff val="282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500" kern="1200" dirty="0" smtClean="0"/>
            <a:t>Google</a:t>
          </a:r>
          <a:r>
            <a:rPr lang="zh-TW" altLang="en-US" sz="2500" kern="1200" dirty="0" smtClean="0"/>
            <a:t>地圖</a:t>
          </a:r>
          <a:endParaRPr lang="zh-TW" altLang="en-US" sz="2500" kern="1200" dirty="0"/>
        </a:p>
      </dsp:txBody>
      <dsp:txXfrm>
        <a:off x="7625258" y="1771403"/>
        <a:ext cx="1389104" cy="1097624"/>
      </dsp:txXfrm>
    </dsp:sp>
    <dsp:sp modelId="{9DC833F3-CAA3-426A-8F54-F514AE43E3DD}">
      <dsp:nvSpPr>
        <dsp:cNvPr id="0" name=""/>
        <dsp:cNvSpPr/>
      </dsp:nvSpPr>
      <dsp:spPr>
        <a:xfrm>
          <a:off x="6488382" y="3759095"/>
          <a:ext cx="2296472" cy="59337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550343"/>
            <a:satOff val="-39477"/>
            <a:lumOff val="319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C8FD7-C11E-4ADD-BA1C-3B0CD083D00C}">
      <dsp:nvSpPr>
        <dsp:cNvPr id="0" name=""/>
        <dsp:cNvSpPr/>
      </dsp:nvSpPr>
      <dsp:spPr>
        <a:xfrm>
          <a:off x="8056152" y="3472820"/>
          <a:ext cx="1457402" cy="1165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550423"/>
            <a:satOff val="-39989"/>
            <a:lumOff val="3390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500" kern="1200" dirty="0" smtClean="0"/>
            <a:t>Google</a:t>
          </a:r>
          <a:r>
            <a:rPr lang="zh-TW" altLang="en-US" sz="2500" kern="1200" dirty="0" smtClean="0"/>
            <a:t>表單</a:t>
          </a:r>
          <a:endParaRPr lang="zh-TW" altLang="en-US" sz="2500" kern="1200" dirty="0"/>
        </a:p>
      </dsp:txBody>
      <dsp:txXfrm>
        <a:off x="8090301" y="3506969"/>
        <a:ext cx="1389104" cy="1097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1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7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34664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1436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11698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1987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26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94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>
            <a:noAutofit/>
          </a:bodyPr>
          <a:lstStyle>
            <a:lvl1pPr algn="l">
              <a:defRPr sz="5400" b="1" cap="non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69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5237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733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33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536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8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hrome.google.com/webstore/detail/chrome-office-viewer-beta/gbkeegbaiigmenfmjfclcdgdpimamgkj?utm_source=chrome-ntp-icon" TargetMode="External"/><Relationship Id="rId3" Type="http://schemas.openxmlformats.org/officeDocument/2006/relationships/hyperlink" Target="https://chrome.google.com/webstore/detail/streamus-beta/jbnkffmindojffecdhbbmekbmkkfpmjd" TargetMode="External"/><Relationship Id="rId7" Type="http://schemas.openxmlformats.org/officeDocument/2006/relationships/hyperlink" Target="https://remotedesktop.google.com/access/" TargetMode="External"/><Relationship Id="rId12" Type="http://schemas.openxmlformats.org/officeDocument/2006/relationships/hyperlink" Target="https://chrome.google.com/webstore/detail/line/ophjlpahpchlmihnnnihgmmeilfjmjjc/related" TargetMode="External"/><Relationship Id="rId2" Type="http://schemas.openxmlformats.org/officeDocument/2006/relationships/hyperlink" Target="http://www.techsmith.com/snagit-google-chrom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hrome.google.com/webstore/detail/music-player-for-google-d/hnfeekfpnjbdmelcapngdgkjnhgijjkh" TargetMode="External"/><Relationship Id="rId11" Type="http://schemas.openxmlformats.org/officeDocument/2006/relationships/hyperlink" Target="https://chrome.google.com/webstore/detail/%E5%8F%B0%E7%81%A3368%E9%84%89%E9%8E%AE%E6%B0%A3%E8%B1%A1/moaemepgomoccbnnikdipmpgbkokcnan?hl=zh-TW" TargetMode="External"/><Relationship Id="rId5" Type="http://schemas.openxmlformats.org/officeDocument/2006/relationships/hyperlink" Target="https://chrome.google.com/webstore/detail/googl-url-shortener/iblijlcdoidgdpfknkckljiocdbnlagk" TargetMode="External"/><Relationship Id="rId10" Type="http://schemas.openxmlformats.org/officeDocument/2006/relationships/hyperlink" Target="https://chrome.google.com/webstore/detail/html5-video-for-youtube/dolajcekhnohkpncmhgledbmndjpblei/related" TargetMode="External"/><Relationship Id="rId4" Type="http://schemas.openxmlformats.org/officeDocument/2006/relationships/hyperlink" Target="https://chrome.google.com/webstore/detail/taiwan-radio-tuner/hacebidkncpkfenhpapdbkcefalehepa?hl=zh-TW" TargetMode="External"/><Relationship Id="rId9" Type="http://schemas.openxmlformats.org/officeDocument/2006/relationships/hyperlink" Target="https://chrome.google.com/webstore/detail/enable-copy/lmnganadkecefnhncokdlaohlkneihio/related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ntl/zh-TW_ALL/drive/download/thankyo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l.google.com/drive-file-stream/GoogleDriveFSSetup.ex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ebca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ypcesor.com/2016/03/google-maps-my-maps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artsandculture.google.com/?hl=zh-TW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sunghsi-teach.blogspot.com/" TargetMode="External"/><Relationship Id="rId2" Type="http://schemas.openxmlformats.org/officeDocument/2006/relationships/hyperlink" Target="https://gsuite.google.com.tw/learning-cent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biz.com.tw/google%E6%90%9C%E5%B0%8B-search-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18805" y="2004679"/>
            <a:ext cx="9001462" cy="23876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迎接雲端時代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– Google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雲端服務應用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1688" y="4913685"/>
            <a:ext cx="9755187" cy="1615452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南投縣教育網路中心 　王登儀</a:t>
            </a:r>
            <a:endParaRPr lang="en-US" altLang="zh-TW" sz="3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2019.07.23</a:t>
            </a:r>
            <a:endParaRPr lang="zh-TW" altLang="en-US" sz="3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D0D7DF"/>
              </a:clrFrom>
              <a:clrTo>
                <a:srgbClr val="D0D7D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04470" y="355836"/>
            <a:ext cx="6230131" cy="225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500221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於</a:t>
            </a:r>
            <a:r>
              <a:rPr lang="en-US" altLang="zh-TW" b="1" dirty="0"/>
              <a:t>Google</a:t>
            </a:r>
            <a:r>
              <a:rPr lang="zh-TW" altLang="en-US" dirty="0"/>
              <a:t>搜尋首頁輸入關鍵字後，選擇圖片</a:t>
            </a:r>
            <a:r>
              <a:rPr lang="zh-TW" altLang="en-US" dirty="0" smtClean="0"/>
              <a:t>搜尋</a:t>
            </a:r>
            <a:endParaRPr lang="en-US" altLang="zh-TW" dirty="0" smtClean="0"/>
          </a:p>
          <a:p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862" y="3124921"/>
            <a:ext cx="10542256" cy="202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47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七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5002211"/>
          </a:xfrm>
        </p:spPr>
        <p:txBody>
          <a:bodyPr>
            <a:normAutofit/>
          </a:bodyPr>
          <a:lstStyle/>
          <a:p>
            <a:r>
              <a:rPr lang="en-US" altLang="zh-TW" dirty="0"/>
              <a:t>Google</a:t>
            </a:r>
            <a:r>
              <a:rPr lang="zh-TW" altLang="en-US" dirty="0"/>
              <a:t>圖片搜尋裡允許用戶直接拖曳、轉貼、上傳圖片來「以圖找圖」、「以圖找內容」，幫你搜尋出圖片背後的真相？故事？來源？</a:t>
            </a:r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55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Google chrome</a:t>
            </a:r>
            <a:r>
              <a:rPr lang="zh-TW" altLang="en-US" dirty="0" smtClean="0"/>
              <a:t>瀏覽器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1563" y="2104013"/>
            <a:ext cx="3422073" cy="342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299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47321" cy="13208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Google chrome</a:t>
            </a:r>
            <a:r>
              <a:rPr lang="zh-TW" altLang="en-US" dirty="0" smtClean="0"/>
              <a:t>瀏覽器擴充功能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510145"/>
            <a:ext cx="10530993" cy="51816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err="1">
                <a:hlinkClick r:id="rId2"/>
              </a:rPr>
              <a:t>Snagit</a:t>
            </a:r>
            <a:r>
              <a:rPr lang="en-US" altLang="zh-TW" dirty="0"/>
              <a:t> </a:t>
            </a:r>
            <a:r>
              <a:rPr lang="zh-TW" altLang="en-US" dirty="0"/>
              <a:t>網頁截圖</a:t>
            </a:r>
          </a:p>
          <a:p>
            <a:r>
              <a:rPr lang="en-US" altLang="zh-TW" dirty="0" err="1">
                <a:hlinkClick r:id="rId3"/>
              </a:rPr>
              <a:t>streamus</a:t>
            </a:r>
            <a:r>
              <a:rPr lang="en-US" altLang="zh-TW" dirty="0"/>
              <a:t> </a:t>
            </a:r>
            <a:r>
              <a:rPr lang="zh-TW" altLang="en-US" dirty="0"/>
              <a:t>可搜尋 </a:t>
            </a:r>
            <a:r>
              <a:rPr lang="en-US" altLang="zh-TW" dirty="0" err="1"/>
              <a:t>youtube</a:t>
            </a:r>
            <a:r>
              <a:rPr lang="en-US" altLang="zh-TW" dirty="0"/>
              <a:t> </a:t>
            </a:r>
            <a:r>
              <a:rPr lang="zh-TW" altLang="en-US" dirty="0"/>
              <a:t>影片來當音樂播放</a:t>
            </a:r>
          </a:p>
          <a:p>
            <a:r>
              <a:rPr lang="en-US" altLang="zh-TW" dirty="0" err="1">
                <a:hlinkClick r:id="rId4"/>
              </a:rPr>
              <a:t>taiwan</a:t>
            </a:r>
            <a:r>
              <a:rPr lang="en-US" altLang="zh-TW" dirty="0">
                <a:hlinkClick r:id="rId4"/>
              </a:rPr>
              <a:t> radio tuner</a:t>
            </a:r>
            <a:r>
              <a:rPr lang="en-US" altLang="zh-TW" dirty="0"/>
              <a:t> </a:t>
            </a:r>
            <a:r>
              <a:rPr lang="zh-TW" altLang="en-US" dirty="0"/>
              <a:t>收聽廣播</a:t>
            </a:r>
          </a:p>
          <a:p>
            <a:r>
              <a:rPr lang="en-US" altLang="zh-TW" dirty="0" smtClean="0">
                <a:hlinkClick r:id="rId5"/>
              </a:rPr>
              <a:t>goo.gl </a:t>
            </a:r>
            <a:r>
              <a:rPr lang="en-US" altLang="zh-TW" dirty="0">
                <a:hlinkClick r:id="rId5"/>
              </a:rPr>
              <a:t>URL </a:t>
            </a:r>
            <a:r>
              <a:rPr lang="en-US" altLang="zh-TW" dirty="0" err="1">
                <a:hlinkClick r:id="rId5"/>
              </a:rPr>
              <a:t>Shortener</a:t>
            </a:r>
            <a:r>
              <a:rPr lang="en-US" altLang="zh-TW" dirty="0"/>
              <a:t> </a:t>
            </a:r>
            <a:r>
              <a:rPr lang="zh-TW" altLang="en-US" dirty="0"/>
              <a:t>網址縮址</a:t>
            </a:r>
          </a:p>
          <a:p>
            <a:r>
              <a:rPr lang="en-US" altLang="zh-TW" dirty="0">
                <a:hlinkClick r:id="rId6"/>
              </a:rPr>
              <a:t>Music player for google drive</a:t>
            </a:r>
            <a:r>
              <a:rPr lang="en-US" altLang="zh-TW" dirty="0"/>
              <a:t> </a:t>
            </a:r>
            <a:r>
              <a:rPr lang="zh-TW" altLang="en-US" dirty="0"/>
              <a:t>可播放 </a:t>
            </a:r>
            <a:r>
              <a:rPr lang="en-US" altLang="zh-TW" dirty="0"/>
              <a:t>Google </a:t>
            </a:r>
            <a:r>
              <a:rPr lang="zh-TW" altLang="en-US" dirty="0"/>
              <a:t>網路硬碟中的音樂</a:t>
            </a:r>
          </a:p>
          <a:p>
            <a:r>
              <a:rPr lang="en-US" altLang="zh-TW" dirty="0">
                <a:hlinkClick r:id="rId7"/>
              </a:rPr>
              <a:t>Chrome </a:t>
            </a:r>
            <a:r>
              <a:rPr lang="zh-TW" altLang="en-US" dirty="0">
                <a:hlinkClick r:id="rId7"/>
              </a:rPr>
              <a:t>遠端桌面</a:t>
            </a:r>
            <a:r>
              <a:rPr lang="zh-TW" altLang="en-US" dirty="0"/>
              <a:t> 電腦有問題時可請求別人幫忙</a:t>
            </a:r>
          </a:p>
          <a:p>
            <a:r>
              <a:rPr lang="en-US" altLang="zh-TW" dirty="0">
                <a:hlinkClick r:id="rId8"/>
              </a:rPr>
              <a:t>Chrome Office Viewer</a:t>
            </a:r>
            <a:r>
              <a:rPr lang="en-US" altLang="zh-TW" dirty="0"/>
              <a:t> </a:t>
            </a:r>
            <a:r>
              <a:rPr lang="zh-TW" altLang="en-US" dirty="0"/>
              <a:t>線上預覽 </a:t>
            </a:r>
            <a:r>
              <a:rPr lang="en-US" altLang="zh-TW" dirty="0"/>
              <a:t>office </a:t>
            </a:r>
            <a:r>
              <a:rPr lang="zh-TW" altLang="en-US" dirty="0"/>
              <a:t>文件</a:t>
            </a:r>
          </a:p>
          <a:p>
            <a:r>
              <a:rPr lang="en-US" altLang="zh-TW" dirty="0">
                <a:hlinkClick r:id="rId9"/>
              </a:rPr>
              <a:t>Enable copy</a:t>
            </a:r>
            <a:r>
              <a:rPr lang="en-US" altLang="zh-TW" dirty="0"/>
              <a:t> </a:t>
            </a:r>
            <a:r>
              <a:rPr lang="zh-TW" altLang="en-US" dirty="0"/>
              <a:t>解除鎖右鍵的網頁</a:t>
            </a:r>
          </a:p>
          <a:p>
            <a:r>
              <a:rPr lang="en-US" altLang="zh-TW" dirty="0">
                <a:hlinkClick r:id="rId10"/>
              </a:rPr>
              <a:t>HTML5 video for YouTube</a:t>
            </a:r>
            <a:r>
              <a:rPr lang="en-US" altLang="zh-TW" dirty="0"/>
              <a:t> </a:t>
            </a:r>
            <a:r>
              <a:rPr lang="zh-TW" altLang="en-US" dirty="0"/>
              <a:t>讓你播放、下載 </a:t>
            </a:r>
            <a:r>
              <a:rPr lang="en-US" altLang="zh-TW" dirty="0" err="1"/>
              <a:t>youtube</a:t>
            </a:r>
            <a:r>
              <a:rPr lang="en-US" altLang="zh-TW" dirty="0"/>
              <a:t> </a:t>
            </a:r>
            <a:r>
              <a:rPr lang="zh-TW" altLang="en-US" dirty="0"/>
              <a:t>時更</a:t>
            </a:r>
            <a:r>
              <a:rPr lang="zh-TW" altLang="en-US" dirty="0" smtClean="0"/>
              <a:t>便利</a:t>
            </a:r>
            <a:endParaRPr lang="en-US" altLang="zh-TW" dirty="0" smtClean="0"/>
          </a:p>
          <a:p>
            <a:r>
              <a:rPr lang="zh-TW" altLang="en-US" dirty="0">
                <a:hlinkClick r:id="rId11"/>
              </a:rPr>
              <a:t>台灣</a:t>
            </a:r>
            <a:r>
              <a:rPr lang="en-US" altLang="zh-TW" dirty="0">
                <a:hlinkClick r:id="rId11"/>
              </a:rPr>
              <a:t>368</a:t>
            </a:r>
            <a:r>
              <a:rPr lang="zh-TW" altLang="en-US" dirty="0">
                <a:hlinkClick r:id="rId11"/>
              </a:rPr>
              <a:t>鄉鎮</a:t>
            </a:r>
            <a:r>
              <a:rPr lang="zh-TW" altLang="en-US" dirty="0" smtClean="0">
                <a:hlinkClick r:id="rId11"/>
              </a:rPr>
              <a:t>氣象</a:t>
            </a:r>
            <a:r>
              <a:rPr lang="zh-TW" altLang="en-US" dirty="0" smtClean="0"/>
              <a:t> 可以設定台灣鄉鎮</a:t>
            </a:r>
            <a:r>
              <a:rPr lang="zh-TW" altLang="en-US" dirty="0" smtClean="0"/>
              <a:t>氣象</a:t>
            </a:r>
            <a:endParaRPr lang="en-US" altLang="zh-TW" dirty="0" smtClean="0"/>
          </a:p>
          <a:p>
            <a:r>
              <a:rPr lang="en-US" altLang="zh-TW" dirty="0">
                <a:hlinkClick r:id="rId12"/>
              </a:rPr>
              <a:t>Line </a:t>
            </a:r>
            <a:r>
              <a:rPr lang="en-US" altLang="zh-TW" dirty="0" err="1">
                <a:hlinkClick r:id="rId12"/>
              </a:rPr>
              <a:t>LINE</a:t>
            </a:r>
            <a:r>
              <a:rPr lang="en-US" altLang="zh-TW" dirty="0">
                <a:hlinkClick r:id="rId12"/>
              </a:rPr>
              <a:t> </a:t>
            </a:r>
            <a:r>
              <a:rPr lang="zh-TW" altLang="en-US" dirty="0"/>
              <a:t>免安裝版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4024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006708" cy="13208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「</a:t>
            </a:r>
            <a:r>
              <a:rPr lang="en-US" altLang="zh-TW" dirty="0"/>
              <a:t>Google </a:t>
            </a:r>
            <a:r>
              <a:rPr lang="zh-TW" altLang="en-US" dirty="0"/>
              <a:t>應用」 利用空間無限大的學校信箱來收其他家的 </a:t>
            </a:r>
            <a:r>
              <a:rPr lang="en-US" altLang="zh-TW" dirty="0"/>
              <a:t>mail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096" y="2245895"/>
            <a:ext cx="9214062" cy="444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9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標籤</a:t>
            </a:r>
            <a:endParaRPr lang="en-US" altLang="zh-TW" sz="5400" dirty="0" smtClean="0"/>
          </a:p>
          <a:p>
            <a:r>
              <a:rPr lang="zh-TW" altLang="en-US" sz="5400" dirty="0" smtClean="0"/>
              <a:t>篩選器</a:t>
            </a:r>
            <a:endParaRPr lang="en-US" altLang="zh-TW" sz="5400" dirty="0" smtClean="0"/>
          </a:p>
          <a:p>
            <a:r>
              <a:rPr lang="zh-TW" altLang="en-US" sz="5400" dirty="0"/>
              <a:t>多個收件匣</a:t>
            </a:r>
          </a:p>
        </p:txBody>
      </p:sp>
    </p:spTree>
    <p:extLst>
      <p:ext uri="{BB962C8B-B14F-4D97-AF65-F5344CB8AC3E}">
        <p14:creationId xmlns:p14="http://schemas.microsoft.com/office/powerpoint/2010/main" val="275163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日曆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簡訊通知，重要活動不錯過！</a:t>
            </a:r>
          </a:p>
          <a:p>
            <a:r>
              <a:rPr lang="zh-TW" altLang="en-US" sz="4000" dirty="0"/>
              <a:t>建立學校、處室、學年共用行事曆。</a:t>
            </a:r>
          </a:p>
          <a:p>
            <a:r>
              <a:rPr lang="zh-TW" altLang="en-US" sz="4000" dirty="0"/>
              <a:t>還可附加 </a:t>
            </a:r>
            <a:r>
              <a:rPr lang="en-US" altLang="zh-TW" sz="4000" dirty="0"/>
              <a:t>Google </a:t>
            </a:r>
            <a:r>
              <a:rPr lang="zh-TW" altLang="en-US" sz="4000" dirty="0"/>
              <a:t>文件</a:t>
            </a:r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5710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雲端硬碟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/>
              <a:t>下載雲端雲端硬碟隨時隨地同步檔案！</a:t>
            </a:r>
          </a:p>
          <a:p>
            <a:r>
              <a:rPr lang="zh-TW" altLang="en-US" sz="4400" dirty="0"/>
              <a:t>善用共用資料夾，檔案分享超簡單</a:t>
            </a:r>
            <a:r>
              <a:rPr lang="zh-TW" altLang="en-US" sz="4400" dirty="0" smtClean="0"/>
              <a:t>。</a:t>
            </a:r>
            <a:endParaRPr lang="en-US" altLang="zh-TW" sz="4400" dirty="0" smtClean="0"/>
          </a:p>
          <a:p>
            <a:r>
              <a:rPr lang="zh-TW" altLang="en-US" sz="4400" dirty="0" smtClean="0"/>
              <a:t>小組雲端硬</a:t>
            </a:r>
            <a:r>
              <a:rPr lang="zh-TW" altLang="en-US" sz="4400" dirty="0"/>
              <a:t>碟</a:t>
            </a:r>
          </a:p>
          <a:p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26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j-ea"/>
              </a:rPr>
              <a:t>Backup &amp; Sync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將電腦、相機或 </a:t>
            </a:r>
            <a:r>
              <a:rPr lang="en-US" altLang="zh-TW" dirty="0"/>
              <a:t>SD </a:t>
            </a:r>
            <a:r>
              <a:rPr lang="zh-TW" altLang="en-US" dirty="0"/>
              <a:t>卡中的檔案備份到雲端，即可使用任何裝置或電腦在 </a:t>
            </a:r>
            <a:r>
              <a:rPr lang="en-US" altLang="zh-TW" dirty="0"/>
              <a:t>Google </a:t>
            </a:r>
            <a:r>
              <a:rPr lang="zh-TW" altLang="en-US" dirty="0"/>
              <a:t>雲端硬碟中存取檔案，並可在 </a:t>
            </a:r>
            <a:r>
              <a:rPr lang="en-US" altLang="zh-TW" dirty="0"/>
              <a:t>Google </a:t>
            </a:r>
            <a:r>
              <a:rPr lang="zh-TW" altLang="en-US" dirty="0"/>
              <a:t>相簿中瀏覽你的相片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https://www.google.com/intl/zh-TW_ALL/drive/download/thankyou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569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雲端硬碟檔案串流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3794" y="1646885"/>
            <a:ext cx="10353762" cy="3695136"/>
          </a:xfrm>
        </p:spPr>
        <p:txBody>
          <a:bodyPr>
            <a:noAutofit/>
          </a:bodyPr>
          <a:lstStyle/>
          <a:p>
            <a:r>
              <a:rPr lang="zh-TW" altLang="en-US" sz="2400" b="1" dirty="0"/>
              <a:t>只要使用「雲端硬碟檔案串流」功能，您就可以透過串流方式在 </a:t>
            </a:r>
            <a:r>
              <a:rPr lang="en-US" altLang="zh-TW" sz="2400" b="1" dirty="0"/>
              <a:t>Mac </a:t>
            </a:r>
            <a:r>
              <a:rPr lang="zh-TW" altLang="en-US" sz="2400" b="1" dirty="0"/>
              <a:t>或 </a:t>
            </a:r>
            <a:r>
              <a:rPr lang="en-US" altLang="zh-TW" sz="2400" b="1" dirty="0"/>
              <a:t>PC </a:t>
            </a:r>
            <a:r>
              <a:rPr lang="zh-TW" altLang="en-US" sz="2400" b="1" dirty="0"/>
              <a:t>電腦上直接存取雲端硬碟中的檔案，既可釋出磁碟空間，也能避免占用網路頻寬。由於雲端硬碟檔案儲存在雲端，系統會自動儲存您和協作者所做的任何變更，並即時顯示更新內容，所以使用者隨時都能取得最新版本。</a:t>
            </a:r>
          </a:p>
          <a:p>
            <a:endParaRPr lang="zh-TW" altLang="en-US" sz="2400" b="1" dirty="0"/>
          </a:p>
          <a:p>
            <a:r>
              <a:rPr lang="zh-TW" altLang="en-US" sz="2400" b="1" dirty="0"/>
              <a:t>您也可以將雲端硬碟檔案設為可供離線存取。當您上線時，這些快取的檔案會重新在雲端保持同步，讓您在所有裝置上都能取得最新版本</a:t>
            </a:r>
            <a:r>
              <a:rPr lang="zh-TW" altLang="en-US" sz="2400" b="1" dirty="0" smtClean="0"/>
              <a:t>。</a:t>
            </a:r>
            <a:endParaRPr lang="en-US" altLang="zh-TW" sz="2400" b="1" dirty="0" smtClean="0"/>
          </a:p>
          <a:p>
            <a:r>
              <a:rPr lang="zh-TW" altLang="en-US" sz="2400" b="1" dirty="0">
                <a:hlinkClick r:id="rId2"/>
              </a:rPr>
              <a:t>下載 </a:t>
            </a:r>
            <a:r>
              <a:rPr lang="en-US" altLang="zh-TW" sz="2400" b="1" dirty="0">
                <a:hlinkClick r:id="rId2"/>
              </a:rPr>
              <a:t>GoogleDriveFSSetup.exe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54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教學大綱</a:t>
            </a:r>
            <a:endParaRPr lang="zh-TW" alt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2" y="1735850"/>
            <a:ext cx="4351420" cy="4841413"/>
          </a:xfrm>
        </p:spPr>
        <p:txBody>
          <a:bodyPr>
            <a:noAutofit/>
          </a:bodyPr>
          <a:lstStyle/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Google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蒐尋技巧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mail</a:t>
            </a: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日曆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雲端硬碟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地圖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表單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090675" y="609601"/>
            <a:ext cx="5908820" cy="624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協作平台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Google classroom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Backup &amp; Sync</a:t>
            </a:r>
          </a:p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雲端硬碟檔案串流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雲端硬碟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翻譯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>
                <a:latin typeface="微軟正黑體" panose="020B0604030504040204" pitchFamily="34" charset="-120"/>
              </a:rPr>
              <a:t>google cultural institute</a:t>
            </a:r>
            <a:r>
              <a:rPr lang="zh-TW" altLang="en-US" sz="3200" b="1" dirty="0">
                <a:latin typeface="微軟正黑體" panose="020B0604030504040204" pitchFamily="34" charset="-120"/>
              </a:rPr>
              <a:t>虛擬</a:t>
            </a:r>
            <a:r>
              <a:rPr lang="zh-TW" altLang="en-US" sz="3200" b="1" dirty="0" smtClean="0">
                <a:latin typeface="微軟正黑體" panose="020B0604030504040204" pitchFamily="34" charset="-120"/>
              </a:rPr>
              <a:t>博物館</a:t>
            </a:r>
            <a:endParaRPr lang="en-US" altLang="zh-TW" sz="3200" b="1" dirty="0" smtClean="0">
              <a:latin typeface="微軟正黑體" panose="020B0604030504040204" pitchFamily="34" charset="-120"/>
            </a:endParaRPr>
          </a:p>
          <a:p>
            <a:r>
              <a:rPr lang="en-US" altLang="zh-TW" sz="3200" b="1" dirty="0" err="1" smtClean="0">
                <a:latin typeface="微軟正黑體" panose="020B0604030504040204" pitchFamily="34" charset="-120"/>
              </a:rPr>
              <a:t>Youtube</a:t>
            </a:r>
            <a:endParaRPr lang="en-US" altLang="zh-TW" sz="3200" b="1" dirty="0" smtClean="0"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34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518616"/>
            <a:ext cx="10394707" cy="5377217"/>
          </a:xfrm>
        </p:spPr>
        <p:txBody>
          <a:bodyPr>
            <a:noAutofit/>
          </a:bodyPr>
          <a:lstStyle/>
          <a:p>
            <a:r>
              <a:rPr lang="en-US" altLang="zh-TW" sz="2800" b="1" dirty="0"/>
              <a:t>1.</a:t>
            </a:r>
            <a:r>
              <a:rPr lang="zh-TW" altLang="en-US" sz="2800" b="1" dirty="0"/>
              <a:t>不佔電腦硬碟空間：所謂串流，就是你會在電腦「看到</a:t>
            </a:r>
            <a:r>
              <a:rPr lang="zh-TW" altLang="en-US" sz="2800" b="1" dirty="0" smtClean="0"/>
              <a:t>」</a:t>
            </a:r>
            <a:r>
              <a:rPr lang="zh-TW" altLang="en-US" sz="2800" b="1" dirty="0"/>
              <a:t>學校</a:t>
            </a:r>
            <a:r>
              <a:rPr lang="zh-TW" altLang="en-US" sz="2800" b="1" dirty="0" smtClean="0"/>
              <a:t>所有</a:t>
            </a:r>
            <a:r>
              <a:rPr lang="zh-TW" altLang="en-US" sz="2800" b="1" dirty="0"/>
              <a:t>檔案，但你「需要打開時」才會用串流幫你即時下載。還會根據你的電腦硬碟大小，決定要快取多少檔案。你不用再擔心電腦硬碟裝</a:t>
            </a:r>
            <a:r>
              <a:rPr lang="zh-TW" altLang="en-US" sz="2800" b="1" dirty="0" smtClean="0"/>
              <a:t>不下</a:t>
            </a:r>
            <a:r>
              <a:rPr lang="zh-TW" altLang="en-US" sz="2800" b="1" dirty="0"/>
              <a:t>學校</a:t>
            </a:r>
            <a:r>
              <a:rPr lang="zh-TW" altLang="en-US" sz="2800" b="1" dirty="0" smtClean="0"/>
              <a:t>所有</a:t>
            </a:r>
            <a:r>
              <a:rPr lang="zh-TW" altLang="en-US" sz="2800" b="1" dirty="0"/>
              <a:t>檔案。</a:t>
            </a:r>
          </a:p>
          <a:p>
            <a:endParaRPr lang="zh-TW" altLang="en-US" sz="2800" b="1" dirty="0"/>
          </a:p>
          <a:p>
            <a:r>
              <a:rPr lang="en-US" altLang="zh-TW" sz="2800" b="1" dirty="0"/>
              <a:t>2.</a:t>
            </a:r>
            <a:r>
              <a:rPr lang="zh-TW" altLang="en-US" sz="2800" b="1" dirty="0"/>
              <a:t>可以看到並</a:t>
            </a:r>
            <a:r>
              <a:rPr lang="zh-TW" altLang="en-US" sz="2800" b="1" dirty="0" smtClean="0"/>
              <a:t>同步學校所有</a:t>
            </a:r>
            <a:r>
              <a:rPr lang="zh-TW" altLang="en-US" sz="2800" b="1" dirty="0"/>
              <a:t>檔案：以前選擇性同步時，你就無法在電腦硬碟</a:t>
            </a:r>
            <a:r>
              <a:rPr lang="zh-TW" altLang="en-US" sz="2800" b="1" dirty="0" smtClean="0"/>
              <a:t>看到</a:t>
            </a:r>
            <a:r>
              <a:rPr lang="zh-TW" altLang="en-US" sz="2800" b="1" dirty="0"/>
              <a:t>學校</a:t>
            </a:r>
            <a:r>
              <a:rPr lang="zh-TW" altLang="en-US" sz="2800" b="1" dirty="0" smtClean="0"/>
              <a:t>所有</a:t>
            </a:r>
            <a:r>
              <a:rPr lang="zh-TW" altLang="en-US" sz="2800" b="1" dirty="0"/>
              <a:t>檔案。但雲端檔案串流反過來，讓你看到所有檔案，但其實沒有下載在硬碟，需要時才串流。</a:t>
            </a:r>
          </a:p>
          <a:p>
            <a:endParaRPr lang="zh-TW" altLang="en-US" sz="2800" b="1" dirty="0"/>
          </a:p>
          <a:p>
            <a:r>
              <a:rPr lang="en-US" altLang="zh-TW" sz="2800" b="1" dirty="0"/>
              <a:t>3.</a:t>
            </a:r>
            <a:r>
              <a:rPr lang="zh-TW" altLang="en-US" sz="2800" b="1" dirty="0"/>
              <a:t>提升效能、減少管理麻煩：這個新機制對員工來說，幾乎「不用設定」，而且「串流讀取檔案時速度很快」，員工會覺得好像就在自己電腦</a:t>
            </a:r>
            <a:r>
              <a:rPr lang="zh-TW" altLang="en-US" sz="2800" b="1" dirty="0" smtClean="0"/>
              <a:t>使用</a:t>
            </a:r>
            <a:r>
              <a:rPr lang="zh-TW" altLang="en-US" sz="2800" b="1" dirty="0"/>
              <a:t>學校</a:t>
            </a:r>
            <a:r>
              <a:rPr lang="zh-TW" altLang="en-US" sz="2800" b="1" dirty="0" smtClean="0"/>
              <a:t>所有</a:t>
            </a:r>
            <a:r>
              <a:rPr lang="zh-TW" altLang="en-US" sz="2800" b="1" dirty="0"/>
              <a:t>檔案一樣順暢，不用再花時間選擇性同步。</a:t>
            </a:r>
          </a:p>
        </p:txBody>
      </p:sp>
    </p:spTree>
    <p:extLst>
      <p:ext uri="{BB962C8B-B14F-4D97-AF65-F5344CB8AC3E}">
        <p14:creationId xmlns:p14="http://schemas.microsoft.com/office/powerpoint/2010/main" val="40192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08128"/>
            <a:ext cx="10396882" cy="1151965"/>
          </a:xfrm>
        </p:spPr>
        <p:txBody>
          <a:bodyPr/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文件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105470"/>
            <a:ext cx="10394707" cy="5063318"/>
          </a:xfrm>
        </p:spPr>
        <p:txBody>
          <a:bodyPr>
            <a:noAutofit/>
          </a:bodyPr>
          <a:lstStyle/>
          <a:p>
            <a:r>
              <a:rPr lang="zh-TW" altLang="en-US" sz="2800" b="1" dirty="0"/>
              <a:t>設定共用權限；善用共同編輯，學校成果不用愁</a:t>
            </a:r>
            <a:r>
              <a:rPr lang="en-US" altLang="zh-TW" sz="2800" b="1" dirty="0"/>
              <a:t>(ex</a:t>
            </a:r>
            <a:r>
              <a:rPr lang="zh-TW" altLang="en-US" sz="2800" b="1" dirty="0"/>
              <a:t>：學校記事、教職員名單</a:t>
            </a:r>
            <a:r>
              <a:rPr lang="en-US" altLang="zh-TW" sz="2800" b="1" dirty="0"/>
              <a:t>.....)</a:t>
            </a:r>
          </a:p>
          <a:p>
            <a:r>
              <a:rPr lang="zh-TW" altLang="en-US" sz="2800" b="1" dirty="0"/>
              <a:t>行政的用法：由承辦老師建立原始檔案，並請老師建立成果內容。</a:t>
            </a:r>
          </a:p>
          <a:p>
            <a:r>
              <a:rPr lang="zh-TW" altLang="en-US" sz="2800" b="1" dirty="0"/>
              <a:t>教師的用法：老師間可以相互編輯同一份檔案或學習單</a:t>
            </a:r>
          </a:p>
          <a:p>
            <a:r>
              <a:rPr lang="zh-TW" altLang="en-US" sz="2800" b="1" dirty="0"/>
              <a:t>製作團購表單很輕鬆、線上測驗</a:t>
            </a:r>
          </a:p>
          <a:p>
            <a:r>
              <a:rPr lang="zh-TW" altLang="en-US" sz="2800" b="1" dirty="0"/>
              <a:t>將 </a:t>
            </a:r>
            <a:r>
              <a:rPr lang="en-US" altLang="zh-TW" sz="2800" b="1" dirty="0"/>
              <a:t>Word </a:t>
            </a:r>
            <a:r>
              <a:rPr lang="zh-TW" altLang="en-US" sz="2800" b="1" dirty="0"/>
              <a:t>檔轉換為 </a:t>
            </a:r>
            <a:r>
              <a:rPr lang="en-US" altLang="zh-TW" sz="2800" b="1" dirty="0"/>
              <a:t>Google </a:t>
            </a:r>
            <a:r>
              <a:rPr lang="zh-TW" altLang="en-US" sz="2800" b="1" dirty="0"/>
              <a:t>文件：</a:t>
            </a:r>
          </a:p>
          <a:p>
            <a:r>
              <a:rPr lang="zh-TW" altLang="en-US" sz="2800" b="1" dirty="0"/>
              <a:t>將文件「打勾」</a:t>
            </a:r>
            <a:r>
              <a:rPr lang="en-US" altLang="zh-TW" sz="2800" b="1" dirty="0"/>
              <a:t>﹣</a:t>
            </a:r>
            <a:r>
              <a:rPr lang="zh-TW" altLang="en-US" sz="2800" b="1" dirty="0"/>
              <a:t>「其他」</a:t>
            </a:r>
            <a:r>
              <a:rPr lang="en-US" altLang="zh-TW" sz="2800" b="1" dirty="0"/>
              <a:t>﹣</a:t>
            </a:r>
            <a:r>
              <a:rPr lang="zh-TW" altLang="en-US" sz="2800" b="1" dirty="0"/>
              <a:t>「選擇開啟工具」</a:t>
            </a:r>
            <a:r>
              <a:rPr lang="en-US" altLang="zh-TW" sz="2800" b="1" dirty="0"/>
              <a:t>﹣</a:t>
            </a:r>
            <a:r>
              <a:rPr lang="zh-TW" altLang="en-US" sz="2800" b="1" dirty="0"/>
              <a:t>「</a:t>
            </a:r>
            <a:r>
              <a:rPr lang="en-US" altLang="zh-TW" sz="2800" b="1" dirty="0"/>
              <a:t>Google</a:t>
            </a:r>
            <a:r>
              <a:rPr lang="zh-TW" altLang="en-US" sz="2800" b="1" dirty="0"/>
              <a:t>文件」</a:t>
            </a:r>
          </a:p>
        </p:txBody>
      </p:sp>
    </p:spTree>
    <p:extLst>
      <p:ext uri="{BB962C8B-B14F-4D97-AF65-F5344CB8AC3E}">
        <p14:creationId xmlns:p14="http://schemas.microsoft.com/office/powerpoint/2010/main" val="32137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商店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651379"/>
            <a:ext cx="10394707" cy="4462817"/>
          </a:xfrm>
        </p:spPr>
        <p:txBody>
          <a:bodyPr>
            <a:noAutofit/>
          </a:bodyPr>
          <a:lstStyle/>
          <a:p>
            <a:r>
              <a:rPr lang="en-US" altLang="zh-TW" sz="2800" b="1" dirty="0"/>
              <a:t>Chrome </a:t>
            </a:r>
            <a:r>
              <a:rPr lang="zh-TW" altLang="en-US" sz="2800" b="1" dirty="0"/>
              <a:t>瀏覽器不只是</a:t>
            </a:r>
            <a:r>
              <a:rPr lang="en-US" altLang="zh-TW" sz="2800" b="1" dirty="0"/>
              <a:t>【</a:t>
            </a:r>
            <a:r>
              <a:rPr lang="zh-TW" altLang="en-US" sz="2800" b="1" dirty="0"/>
              <a:t>瀏覽器</a:t>
            </a:r>
            <a:r>
              <a:rPr lang="en-US" altLang="zh-TW" sz="2800" b="1" dirty="0"/>
              <a:t>】</a:t>
            </a:r>
            <a:r>
              <a:rPr lang="zh-TW" altLang="en-US" sz="2800" b="1" dirty="0"/>
              <a:t>，請把它視為</a:t>
            </a:r>
            <a:r>
              <a:rPr lang="en-US" altLang="zh-TW" sz="2800" b="1" dirty="0"/>
              <a:t>【</a:t>
            </a:r>
            <a:r>
              <a:rPr lang="zh-TW" altLang="en-US" sz="2800" b="1" dirty="0"/>
              <a:t>作業系統</a:t>
            </a:r>
            <a:r>
              <a:rPr lang="en-US" altLang="zh-TW" sz="2800" b="1" dirty="0"/>
              <a:t>】</a:t>
            </a:r>
          </a:p>
          <a:p>
            <a:r>
              <a:rPr lang="en-US" altLang="zh-TW" sz="2800" b="1" dirty="0"/>
              <a:t>Gmail </a:t>
            </a:r>
            <a:r>
              <a:rPr lang="zh-TW" altLang="en-US" sz="2800" b="1" dirty="0"/>
              <a:t>登入不等於 </a:t>
            </a:r>
            <a:r>
              <a:rPr lang="en-US" altLang="zh-TW" sz="2800" b="1" dirty="0"/>
              <a:t>Chrome </a:t>
            </a:r>
            <a:r>
              <a:rPr lang="zh-TW" altLang="en-US" sz="2800" b="1" dirty="0"/>
              <a:t>瀏覽器的登入</a:t>
            </a:r>
          </a:p>
          <a:p>
            <a:r>
              <a:rPr lang="zh-TW" altLang="en-US" sz="2800" b="1" dirty="0"/>
              <a:t>網址列變成翻譯工具列 </a:t>
            </a:r>
            <a:r>
              <a:rPr lang="en-US" altLang="zh-TW" sz="2800" b="1" dirty="0"/>
              <a:t>http://translate.google.com.tw/</a:t>
            </a:r>
          </a:p>
          <a:p>
            <a:r>
              <a:rPr lang="zh-TW" altLang="en-US" sz="2800" b="1" dirty="0"/>
              <a:t>用說的也可以打字 </a:t>
            </a:r>
            <a:r>
              <a:rPr lang="en-US" altLang="zh-TW" sz="2800" b="1" dirty="0"/>
              <a:t>Web Speech API Demonstration</a:t>
            </a:r>
          </a:p>
          <a:p>
            <a:r>
              <a:rPr lang="en-US" altLang="zh-TW" sz="2800" b="1" dirty="0"/>
              <a:t>Google </a:t>
            </a:r>
            <a:r>
              <a:rPr lang="zh-TW" altLang="en-US" sz="2800" b="1" dirty="0"/>
              <a:t>商店讓你的瀏覽器有無限可能</a:t>
            </a:r>
          </a:p>
          <a:p>
            <a:r>
              <a:rPr lang="zh-TW" altLang="en-US" sz="2800" b="1" dirty="0"/>
              <a:t>好用 </a:t>
            </a:r>
            <a:r>
              <a:rPr lang="en-US" altLang="zh-TW" sz="2800" b="1" dirty="0"/>
              <a:t>APP </a:t>
            </a:r>
            <a:r>
              <a:rPr lang="zh-TW" altLang="en-US" sz="2800" b="1" dirty="0"/>
              <a:t>推薦</a:t>
            </a:r>
          </a:p>
        </p:txBody>
      </p:sp>
    </p:spTree>
    <p:extLst>
      <p:ext uri="{BB962C8B-B14F-4D97-AF65-F5344CB8AC3E}">
        <p14:creationId xmlns:p14="http://schemas.microsoft.com/office/powerpoint/2010/main" val="42010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35424"/>
            <a:ext cx="10396882" cy="1151965"/>
          </a:xfrm>
        </p:spPr>
        <p:txBody>
          <a:bodyPr/>
          <a:lstStyle/>
          <a:p>
            <a:r>
              <a:rPr lang="en-US" altLang="zh-TW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Youtube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直播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387390"/>
            <a:ext cx="10394707" cy="3987196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現在用 </a:t>
            </a:r>
            <a:r>
              <a:rPr lang="en-US" altLang="zh-TW" sz="2800" dirty="0"/>
              <a:t>Chrome </a:t>
            </a:r>
            <a:r>
              <a:rPr lang="zh-TW" altLang="en-US" sz="2800" dirty="0"/>
              <a:t>瀏覽器進入 </a:t>
            </a:r>
            <a:r>
              <a:rPr lang="en-US" altLang="zh-TW" sz="2800" dirty="0" err="1"/>
              <a:t>Youtube</a:t>
            </a:r>
            <a:r>
              <a:rPr lang="en-US" altLang="zh-TW" sz="2800" dirty="0"/>
              <a:t> </a:t>
            </a:r>
            <a:r>
              <a:rPr lang="zh-TW" altLang="en-US" sz="2800" dirty="0"/>
              <a:t>網站後，右上角會看到一個攝影機的圖示，開啟就會看到 “進行直播（</a:t>
            </a:r>
            <a:r>
              <a:rPr lang="en-US" altLang="zh-TW" sz="2800" dirty="0"/>
              <a:t>Go Live!</a:t>
            </a:r>
            <a:r>
              <a:rPr lang="zh-TW" altLang="en-US" sz="2800" dirty="0"/>
              <a:t>）“ 功能，點選即可開始直播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r>
              <a:rPr lang="zh-TW" altLang="en-US" sz="2800" dirty="0"/>
              <a:t>另外也能進到此指定網址</a:t>
            </a:r>
            <a:r>
              <a:rPr lang="zh-TW" altLang="en-US" sz="2800" dirty="0" smtClean="0"/>
              <a:t>（</a:t>
            </a:r>
            <a:r>
              <a:rPr lang="en-US" altLang="zh-TW" sz="2800" u="sng" dirty="0" smtClean="0">
                <a:hlinkClick r:id="rId2"/>
              </a:rPr>
              <a:t>https://www.youtube.com/webcam</a:t>
            </a:r>
            <a:r>
              <a:rPr lang="zh-TW" altLang="en-US" sz="2800" dirty="0" smtClean="0"/>
              <a:t>），</a:t>
            </a:r>
            <a:r>
              <a:rPr lang="zh-TW" altLang="en-US" sz="2800" dirty="0"/>
              <a:t>來快速開啟直播功能。接著只需 “標題” 名稱，以及選擇 “公開 或 不公開” 狀態，就能準備開始：</a:t>
            </a:r>
          </a:p>
        </p:txBody>
      </p:sp>
    </p:spTree>
    <p:extLst>
      <p:ext uri="{BB962C8B-B14F-4D97-AF65-F5344CB8AC3E}">
        <p14:creationId xmlns:p14="http://schemas.microsoft.com/office/powerpoint/2010/main" val="87895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第一次使用要驗證，還要等</a:t>
            </a:r>
            <a:r>
              <a:rPr lang="en-US" altLang="zh-TW" dirty="0" smtClean="0"/>
              <a:t>24</a:t>
            </a:r>
            <a:r>
              <a:rPr lang="zh-TW" altLang="en-US" dirty="0" smtClean="0"/>
              <a:t>小時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1881" y="2786856"/>
            <a:ext cx="52482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0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地圖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2395" y="1470777"/>
            <a:ext cx="6587458" cy="535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4882487"/>
          </a:xfrm>
        </p:spPr>
        <p:txBody>
          <a:bodyPr>
            <a:normAutofit/>
          </a:bodyPr>
          <a:lstStyle/>
          <a:p>
            <a:r>
              <a:rPr lang="en-US" altLang="zh-TW" dirty="0">
                <a:hlinkClick r:id="rId2"/>
              </a:rPr>
              <a:t>Google Maps </a:t>
            </a:r>
            <a:r>
              <a:rPr lang="zh-TW" altLang="en-US" dirty="0">
                <a:hlinkClick r:id="rId2"/>
              </a:rPr>
              <a:t>我的地圖完全教學！規劃自助旅行攻</a:t>
            </a:r>
            <a:r>
              <a:rPr lang="zh-TW" altLang="en-US" dirty="0" smtClean="0">
                <a:hlinkClick r:id="rId2"/>
              </a:rPr>
              <a:t>略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參考自</a:t>
            </a:r>
            <a:r>
              <a:rPr lang="zh-TW" altLang="en-US" u="sng" dirty="0"/>
              <a:t>電腦玩物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sz="3600" dirty="0"/>
              <a:t>由 </a:t>
            </a:r>
            <a:r>
              <a:rPr lang="en-US" altLang="zh-TW" sz="3600" dirty="0" err="1"/>
              <a:t>Esor</a:t>
            </a:r>
            <a:r>
              <a:rPr lang="en-US" altLang="zh-TW" sz="3600" dirty="0"/>
              <a:t> </a:t>
            </a:r>
            <a:r>
              <a:rPr lang="zh-TW" altLang="en-US" sz="3600" dirty="0"/>
              <a:t>撰寫的雲端辦公室、數位筆記、時間管理等讓人生更美好工作方法</a:t>
            </a:r>
            <a:endParaRPr lang="zh-TW" alt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8835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4595883" cy="2139287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Google </a:t>
            </a:r>
            <a:br>
              <a:rPr lang="en-US" altLang="zh-TW" dirty="0" smtClean="0"/>
            </a:br>
            <a:r>
              <a:rPr lang="zh-TW" altLang="en-US" dirty="0" smtClean="0"/>
              <a:t>表單製作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4033" y="2160588"/>
            <a:ext cx="268397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8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Google </a:t>
            </a:r>
            <a:r>
              <a:rPr lang="zh-TW" altLang="en-US" dirty="0" smtClean="0"/>
              <a:t>表單應用層面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665028"/>
            <a:ext cx="10394707" cy="4380930"/>
          </a:xfrm>
        </p:spPr>
        <p:txBody>
          <a:bodyPr>
            <a:normAutofit fontScale="92500"/>
          </a:bodyPr>
          <a:lstStyle/>
          <a:p>
            <a:r>
              <a:rPr lang="zh-TW" altLang="en-US" b="1" dirty="0" smtClean="0"/>
              <a:t>線上問卷</a:t>
            </a:r>
            <a:endParaRPr lang="en-US" altLang="zh-TW" b="1" dirty="0" smtClean="0"/>
          </a:p>
          <a:p>
            <a:r>
              <a:rPr lang="zh-TW" altLang="en-US" b="1" dirty="0" smtClean="0"/>
              <a:t>線</a:t>
            </a:r>
            <a:r>
              <a:rPr lang="zh-TW" altLang="en-US" b="1" dirty="0"/>
              <a:t>上</a:t>
            </a:r>
            <a:r>
              <a:rPr lang="zh-TW" altLang="en-US" b="1" dirty="0" smtClean="0"/>
              <a:t>考卷</a:t>
            </a:r>
            <a:endParaRPr lang="en-US" altLang="zh-TW" b="1" dirty="0" smtClean="0"/>
          </a:p>
          <a:p>
            <a:r>
              <a:rPr lang="zh-TW" altLang="en-US" b="1" dirty="0"/>
              <a:t>建立讓多個班級學生統一繳交作業的系統</a:t>
            </a:r>
          </a:p>
          <a:p>
            <a:r>
              <a:rPr lang="zh-TW" altLang="en-US" b="1" dirty="0"/>
              <a:t>活動報名時需要報名者上傳照片或特殊資料</a:t>
            </a:r>
          </a:p>
          <a:p>
            <a:r>
              <a:rPr lang="zh-TW" altLang="en-US" b="1" dirty="0"/>
              <a:t>舉辦比賽或徵選，要讓參加者上傳履歷或作品</a:t>
            </a:r>
            <a:r>
              <a:rPr lang="zh-TW" altLang="en-US" b="1" dirty="0" smtClean="0"/>
              <a:t>檔案</a:t>
            </a:r>
            <a:endParaRPr lang="en-US" altLang="zh-TW" b="1" dirty="0" smtClean="0"/>
          </a:p>
          <a:p>
            <a:r>
              <a:rPr lang="zh-TW" altLang="en-US" b="1" dirty="0" smtClean="0"/>
              <a:t>線上投票</a:t>
            </a:r>
            <a:endParaRPr lang="en-US" altLang="zh-TW" b="1" dirty="0" smtClean="0"/>
          </a:p>
          <a:p>
            <a:r>
              <a:rPr lang="zh-TW" altLang="en-US" b="1" dirty="0"/>
              <a:t>報名</a:t>
            </a:r>
            <a:r>
              <a:rPr lang="zh-TW" altLang="en-US" b="1" dirty="0" smtClean="0"/>
              <a:t>網頁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60403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「</a:t>
            </a:r>
            <a:r>
              <a:rPr lang="en-US" altLang="zh-TW" dirty="0"/>
              <a:t>Google</a:t>
            </a:r>
            <a:r>
              <a:rPr lang="zh-TW" altLang="en-US" dirty="0"/>
              <a:t>表單」不只能填問卷資料，現在也能上傳檔案了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檔案統一儲存在你的雲端</a:t>
            </a:r>
            <a:r>
              <a:rPr lang="zh-TW" altLang="en-US" dirty="0" smtClean="0"/>
              <a:t>硬碟</a:t>
            </a:r>
            <a:endParaRPr lang="en-US" altLang="zh-TW" dirty="0" smtClean="0"/>
          </a:p>
          <a:p>
            <a:r>
              <a:rPr lang="zh-TW" altLang="en-US" dirty="0" smtClean="0"/>
              <a:t>可限制</a:t>
            </a:r>
            <a:r>
              <a:rPr lang="zh-TW" altLang="en-US" dirty="0"/>
              <a:t>檔案上傳類型與</a:t>
            </a:r>
            <a:r>
              <a:rPr lang="zh-TW" altLang="en-US" dirty="0" smtClean="0"/>
              <a:t>大小</a:t>
            </a:r>
            <a:endParaRPr lang="en-US" altLang="zh-TW" dirty="0" smtClean="0"/>
          </a:p>
          <a:p>
            <a:r>
              <a:rPr lang="zh-TW" altLang="en-US" dirty="0" smtClean="0"/>
              <a:t>可以限定接收</a:t>
            </a:r>
            <a:r>
              <a:rPr lang="zh-TW" altLang="en-US" dirty="0"/>
              <a:t>的總檔案上傳量</a:t>
            </a:r>
            <a:r>
              <a:rPr lang="zh-TW" altLang="en-US" dirty="0" smtClean="0"/>
              <a:t>，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最多</a:t>
            </a:r>
            <a:r>
              <a:rPr lang="zh-TW" altLang="en-US" dirty="0"/>
              <a:t>可以設定到</a:t>
            </a:r>
            <a:r>
              <a:rPr lang="en-US" altLang="zh-TW" dirty="0" smtClean="0"/>
              <a:t>1TB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13001" r="12110" b="12379"/>
          <a:stretch/>
        </p:blipFill>
        <p:spPr>
          <a:xfrm>
            <a:off x="5242687" y="2301187"/>
            <a:ext cx="6712752" cy="416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0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Suite</a:t>
            </a:r>
            <a:endParaRPr lang="zh-TW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9750034" cy="3880773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G Suite </a:t>
            </a:r>
            <a:r>
              <a:rPr lang="zh-TW" altLang="en-US" dirty="0"/>
              <a:t>服務介紹</a:t>
            </a:r>
            <a:r>
              <a:rPr lang="en-US" altLang="zh-TW" dirty="0"/>
              <a:t>G Suite (</a:t>
            </a:r>
            <a:r>
              <a:rPr lang="zh-TW" altLang="en-US" dirty="0"/>
              <a:t>原</a:t>
            </a:r>
            <a:r>
              <a:rPr lang="en-US" altLang="zh-TW" dirty="0"/>
              <a:t>Google apps for Education)</a:t>
            </a:r>
            <a:r>
              <a:rPr lang="zh-TW" altLang="en-US" dirty="0"/>
              <a:t>是</a:t>
            </a:r>
            <a:r>
              <a:rPr lang="en-US" altLang="zh-TW" dirty="0"/>
              <a:t>Google</a:t>
            </a:r>
            <a:r>
              <a:rPr lang="zh-TW" altLang="en-US" dirty="0"/>
              <a:t>的免費教育版雲端應用服務，提供申請者無容量限制的</a:t>
            </a:r>
            <a:r>
              <a:rPr lang="en-US" altLang="zh-TW" dirty="0"/>
              <a:t>Gmail</a:t>
            </a:r>
            <a:r>
              <a:rPr lang="zh-TW" altLang="en-US" dirty="0"/>
              <a:t>信箱及</a:t>
            </a:r>
            <a:r>
              <a:rPr lang="en-US" altLang="zh-TW" dirty="0"/>
              <a:t>Google Drive</a:t>
            </a:r>
            <a:r>
              <a:rPr lang="zh-TW" altLang="en-US" dirty="0"/>
              <a:t>雲端硬碟，以及協作平台、網上論壇、</a:t>
            </a:r>
            <a:r>
              <a:rPr lang="en-US" altLang="zh-TW" dirty="0"/>
              <a:t>Google Classroom</a:t>
            </a:r>
            <a:r>
              <a:rPr lang="zh-TW" altLang="en-US" dirty="0"/>
              <a:t>等各項服務</a:t>
            </a:r>
            <a:r>
              <a:rPr lang="en-US" altLang="zh-TW" dirty="0"/>
              <a:t>(</a:t>
            </a:r>
            <a:r>
              <a:rPr lang="zh-TW" altLang="en-US" dirty="0"/>
              <a:t>若有異動，以</a:t>
            </a:r>
            <a:r>
              <a:rPr lang="en-US" altLang="zh-TW" dirty="0"/>
              <a:t>Google</a:t>
            </a:r>
            <a:r>
              <a:rPr lang="zh-TW" altLang="en-US" dirty="0"/>
              <a:t>政策為準</a:t>
            </a:r>
            <a:r>
              <a:rPr lang="en-US" altLang="zh-TW" dirty="0"/>
              <a:t>)</a:t>
            </a:r>
            <a:r>
              <a:rPr lang="zh-TW" altLang="en-US" dirty="0"/>
              <a:t>，詳細介紹可參考</a:t>
            </a:r>
            <a:r>
              <a:rPr lang="en-US" altLang="zh-TW" dirty="0"/>
              <a:t>G Suite</a:t>
            </a:r>
            <a:r>
              <a:rPr lang="zh-TW" altLang="en-US" dirty="0"/>
              <a:t>學習中心。</a:t>
            </a:r>
          </a:p>
        </p:txBody>
      </p:sp>
    </p:spTree>
    <p:extLst>
      <p:ext uri="{BB962C8B-B14F-4D97-AF65-F5344CB8AC3E}">
        <p14:creationId xmlns:p14="http://schemas.microsoft.com/office/powerpoint/2010/main" val="21632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外掛程式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讓報名自動截止：</a:t>
            </a:r>
            <a:r>
              <a:rPr lang="en-US" altLang="zh-TW" dirty="0"/>
              <a:t>Google</a:t>
            </a:r>
            <a:r>
              <a:rPr lang="zh-TW" altLang="en-US" dirty="0"/>
              <a:t>表單自動關閉回覆教學：時間人數到達就</a:t>
            </a:r>
            <a:r>
              <a:rPr lang="zh-TW" altLang="en-US" dirty="0" smtClean="0"/>
              <a:t>過期 </a:t>
            </a:r>
            <a:r>
              <a:rPr lang="en-US" altLang="zh-TW" dirty="0" err="1" smtClean="0"/>
              <a:t>FormLimiter</a:t>
            </a:r>
            <a:endParaRPr lang="en-US" altLang="zh-TW" dirty="0" smtClean="0"/>
          </a:p>
          <a:p>
            <a:pPr lvl="1"/>
            <a:r>
              <a:rPr lang="en-US" altLang="zh-TW" dirty="0"/>
              <a:t>date and time</a:t>
            </a:r>
            <a:r>
              <a:rPr lang="zh-TW" altLang="en-US" dirty="0"/>
              <a:t>：設定到期時間</a:t>
            </a:r>
          </a:p>
          <a:p>
            <a:pPr lvl="1"/>
            <a:r>
              <a:rPr lang="en-US" altLang="zh-TW" dirty="0"/>
              <a:t>max number of form responses</a:t>
            </a:r>
            <a:r>
              <a:rPr lang="zh-TW" altLang="en-US" dirty="0"/>
              <a:t>：設定滿額人數</a:t>
            </a:r>
            <a:endParaRPr lang="en-US" altLang="zh-TW" dirty="0" smtClean="0"/>
          </a:p>
          <a:p>
            <a:r>
              <a:rPr lang="zh-TW" altLang="en-US" dirty="0"/>
              <a:t>讓報名自動回信（但有數量限制）：如何讓</a:t>
            </a:r>
            <a:r>
              <a:rPr lang="en-US" altLang="zh-TW" dirty="0"/>
              <a:t>Google</a:t>
            </a:r>
            <a:r>
              <a:rPr lang="zh-TW" altLang="en-US" dirty="0"/>
              <a:t>表單報名成功後自動寄出確認通知信</a:t>
            </a:r>
            <a:r>
              <a:rPr lang="zh-TW" altLang="en-US" dirty="0" smtClean="0"/>
              <a:t>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Simply </a:t>
            </a:r>
            <a:r>
              <a:rPr lang="en-US" altLang="zh-TW" dirty="0" smtClean="0"/>
              <a:t>Send</a:t>
            </a:r>
          </a:p>
        </p:txBody>
      </p:sp>
    </p:spTree>
    <p:extLst>
      <p:ext uri="{BB962C8B-B14F-4D97-AF65-F5344CB8AC3E}">
        <p14:creationId xmlns:p14="http://schemas.microsoft.com/office/powerpoint/2010/main" val="11235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834" y="126242"/>
            <a:ext cx="10396882" cy="1151965"/>
          </a:xfrm>
        </p:spPr>
        <p:txBody>
          <a:bodyPr/>
          <a:lstStyle/>
          <a:p>
            <a:r>
              <a:rPr lang="en-US" altLang="zh-TW" dirty="0" err="1" smtClean="0"/>
              <a:t>GoogLE</a:t>
            </a:r>
            <a:r>
              <a:rPr lang="en-US" altLang="zh-TW" dirty="0" smtClean="0"/>
              <a:t> </a:t>
            </a:r>
            <a:r>
              <a:rPr lang="zh-TW" altLang="en-US" dirty="0" smtClean="0"/>
              <a:t>翻譯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590" y="1278207"/>
            <a:ext cx="9777844" cy="518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2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625" y="167185"/>
            <a:ext cx="10396882" cy="1151965"/>
          </a:xfrm>
        </p:spPr>
        <p:txBody>
          <a:bodyPr/>
          <a:lstStyle/>
          <a:p>
            <a:r>
              <a:rPr lang="en-US" altLang="zh-TW" dirty="0" smtClean="0"/>
              <a:t>Google </a:t>
            </a:r>
            <a:r>
              <a:rPr lang="zh-TW" altLang="en-US" dirty="0" smtClean="0"/>
              <a:t>相簿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132764"/>
            <a:ext cx="10394707" cy="5131558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b="1" dirty="0"/>
              <a:t>1. </a:t>
            </a:r>
            <a:r>
              <a:rPr lang="zh-TW" altLang="en-US" b="1" dirty="0" smtClean="0"/>
              <a:t>自動</a:t>
            </a:r>
            <a:r>
              <a:rPr lang="zh-TW" altLang="en-US" b="1" dirty="0"/>
              <a:t>上傳電腦、手機與相機</a:t>
            </a:r>
            <a:r>
              <a:rPr lang="zh-TW" altLang="en-US" b="1" dirty="0" smtClean="0"/>
              <a:t>照片</a:t>
            </a:r>
            <a:endParaRPr lang="en-US" altLang="zh-TW" b="1" dirty="0" smtClean="0"/>
          </a:p>
          <a:p>
            <a:r>
              <a:rPr lang="en-US" altLang="zh-TW" b="1" dirty="0"/>
              <a:t>2. </a:t>
            </a:r>
            <a:r>
              <a:rPr lang="zh-TW" altLang="en-US" b="1" dirty="0"/>
              <a:t>直接搜尋旅行地點，回憶旅遊</a:t>
            </a:r>
            <a:r>
              <a:rPr lang="zh-TW" altLang="en-US" b="1" dirty="0" smtClean="0"/>
              <a:t>照片</a:t>
            </a:r>
            <a:endParaRPr lang="en-US" altLang="zh-TW" b="1" dirty="0" smtClean="0"/>
          </a:p>
          <a:p>
            <a:r>
              <a:rPr lang="en-US" altLang="zh-TW" b="1" dirty="0"/>
              <a:t>3. </a:t>
            </a:r>
            <a:r>
              <a:rPr lang="zh-TW" altLang="en-US" b="1" dirty="0"/>
              <a:t>方便搜尋人物照片，回憶家人</a:t>
            </a:r>
            <a:r>
              <a:rPr lang="zh-TW" altLang="en-US" b="1" dirty="0" smtClean="0"/>
              <a:t>互動</a:t>
            </a:r>
            <a:r>
              <a:rPr lang="en-US" altLang="zh-TW" b="1" dirty="0"/>
              <a:t>(Google </a:t>
            </a:r>
            <a:r>
              <a:rPr lang="zh-TW" altLang="en-US" b="1" dirty="0"/>
              <a:t>相簿的自動人臉</a:t>
            </a:r>
            <a:r>
              <a:rPr lang="zh-TW" altLang="en-US" b="1" dirty="0" smtClean="0"/>
              <a:t>辨識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/>
              <a:t>4. </a:t>
            </a:r>
            <a:r>
              <a:rPr lang="zh-TW" altLang="en-US" b="1" dirty="0"/>
              <a:t>極速搜尋簡報、文章裡需要的圖片</a:t>
            </a:r>
            <a:r>
              <a:rPr lang="zh-TW" altLang="en-US" b="1" dirty="0" smtClean="0"/>
              <a:t>素材</a:t>
            </a:r>
            <a:endParaRPr lang="en-US" altLang="zh-TW" b="1" dirty="0" smtClean="0"/>
          </a:p>
          <a:p>
            <a:r>
              <a:rPr lang="en-US" altLang="zh-TW" b="1" dirty="0"/>
              <a:t>5. </a:t>
            </a:r>
            <a:r>
              <a:rPr lang="zh-TW" altLang="en-US" b="1" dirty="0"/>
              <a:t>欣賞「不花時間、自動分類」的旅遊</a:t>
            </a:r>
            <a:r>
              <a:rPr lang="zh-TW" altLang="en-US" b="1" dirty="0" smtClean="0"/>
              <a:t>相簿</a:t>
            </a:r>
            <a:endParaRPr lang="en-US" altLang="zh-TW" b="1" dirty="0" smtClean="0"/>
          </a:p>
          <a:p>
            <a:r>
              <a:rPr lang="en-US" altLang="zh-TW" b="1" dirty="0"/>
              <a:t>6.</a:t>
            </a:r>
            <a:r>
              <a:rPr lang="zh-TW" altLang="en-US" b="1" dirty="0"/>
              <a:t>輕鬆和家人共用「孩子成長相簿</a:t>
            </a:r>
            <a:r>
              <a:rPr lang="zh-TW" altLang="en-US" b="1" dirty="0" smtClean="0"/>
              <a:t>」</a:t>
            </a:r>
            <a:endParaRPr lang="en-US" altLang="zh-TW" b="1" dirty="0" smtClean="0"/>
          </a:p>
          <a:p>
            <a:r>
              <a:rPr lang="en-US" altLang="zh-TW" b="1" dirty="0"/>
              <a:t>7. </a:t>
            </a:r>
            <a:r>
              <a:rPr lang="zh-TW" altLang="en-US" b="1" dirty="0"/>
              <a:t>和老婆即時互享孩子的</a:t>
            </a:r>
            <a:r>
              <a:rPr lang="zh-TW" altLang="en-US" b="1" dirty="0" smtClean="0"/>
              <a:t>照片</a:t>
            </a:r>
            <a:endParaRPr lang="en-US" altLang="zh-TW" b="1" dirty="0" smtClean="0"/>
          </a:p>
          <a:p>
            <a:r>
              <a:rPr lang="en-US" altLang="zh-TW" b="1" dirty="0"/>
              <a:t>8. </a:t>
            </a:r>
            <a:r>
              <a:rPr lang="zh-TW" altLang="en-US" b="1" dirty="0"/>
              <a:t>收藏特殊活動的回憶微</a:t>
            </a:r>
            <a:r>
              <a:rPr lang="zh-TW" altLang="en-US" b="1" dirty="0" smtClean="0"/>
              <a:t>電影</a:t>
            </a:r>
            <a:endParaRPr lang="en-US" altLang="zh-TW" b="1" dirty="0" smtClean="0"/>
          </a:p>
          <a:p>
            <a:r>
              <a:rPr lang="en-US" altLang="zh-TW" b="1" dirty="0"/>
              <a:t>9. </a:t>
            </a:r>
            <a:r>
              <a:rPr lang="zh-TW" altLang="en-US" b="1" dirty="0"/>
              <a:t>收藏一些有用的特效</a:t>
            </a:r>
            <a:r>
              <a:rPr lang="zh-TW" altLang="en-US" b="1" dirty="0" smtClean="0"/>
              <a:t>照片</a:t>
            </a:r>
            <a:endParaRPr lang="en-US" altLang="zh-TW" b="1" dirty="0" smtClean="0"/>
          </a:p>
          <a:p>
            <a:r>
              <a:rPr lang="en-US" altLang="zh-TW" b="1" dirty="0"/>
              <a:t>10. </a:t>
            </a:r>
            <a:r>
              <a:rPr lang="zh-TW" altLang="en-US" b="1" dirty="0"/>
              <a:t>查看回憶中的這</a:t>
            </a:r>
            <a:r>
              <a:rPr lang="zh-TW" altLang="en-US" b="1" dirty="0" smtClean="0"/>
              <a:t>一天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6992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google cultural institute</a:t>
            </a:r>
            <a:r>
              <a:rPr lang="zh-TW" altLang="en-US" dirty="0"/>
              <a:t>虛擬</a:t>
            </a:r>
            <a:r>
              <a:rPr lang="zh-TW" altLang="en-US" dirty="0" smtClean="0"/>
              <a:t>博物館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2063396"/>
            <a:ext cx="10394707" cy="4037153"/>
          </a:xfrm>
        </p:spPr>
        <p:txBody>
          <a:bodyPr>
            <a:noAutofit/>
          </a:bodyPr>
          <a:lstStyle/>
          <a:p>
            <a:r>
              <a:rPr lang="en-US" altLang="zh-TW" sz="2400" dirty="0">
                <a:hlinkClick r:id="rId2"/>
              </a:rPr>
              <a:t>https://artsandculture.google.com/?hl=zh-TW</a:t>
            </a:r>
            <a:endParaRPr lang="en-US" altLang="zh-TW" sz="2400" dirty="0"/>
          </a:p>
          <a:p>
            <a:r>
              <a:rPr lang="en-US" altLang="zh-TW" sz="2400" dirty="0" smtClean="0"/>
              <a:t>Google </a:t>
            </a:r>
            <a:r>
              <a:rPr lang="en-US" altLang="zh-TW" sz="2400" dirty="0"/>
              <a:t>Cultural Institute </a:t>
            </a:r>
            <a:r>
              <a:rPr lang="zh-TW" altLang="en-US" sz="2400" dirty="0"/>
              <a:t>是由 </a:t>
            </a:r>
            <a:r>
              <a:rPr lang="en-US" altLang="zh-TW" sz="2400" dirty="0"/>
              <a:t>Google </a:t>
            </a:r>
            <a:r>
              <a:rPr lang="zh-TW" altLang="en-US" sz="2400" dirty="0"/>
              <a:t>推出了一段時間的服務，可能很多人沒注意到，這是線上的虛擬博物館，收藏了全球 </a:t>
            </a:r>
            <a:r>
              <a:rPr lang="en-US" altLang="zh-TW" sz="2400" dirty="0"/>
              <a:t>30 </a:t>
            </a:r>
            <a:r>
              <a:rPr lang="zh-TW" altLang="en-US" sz="2400" dirty="0"/>
              <a:t>個國家，包含 </a:t>
            </a:r>
            <a:r>
              <a:rPr lang="en-US" altLang="zh-TW" sz="2400" dirty="0"/>
              <a:t>700 </a:t>
            </a:r>
            <a:r>
              <a:rPr lang="zh-TW" altLang="en-US" sz="2400" dirty="0"/>
              <a:t>家博物館、美術館、藝廊與文化機構，將近 </a:t>
            </a:r>
            <a:r>
              <a:rPr lang="en-US" altLang="zh-TW" sz="2400" dirty="0"/>
              <a:t>8 </a:t>
            </a:r>
            <a:r>
              <a:rPr lang="zh-TW" altLang="en-US" sz="2400" dirty="0"/>
              <a:t>萬件藝術作品，讓我直接透過網頁就可以欣賞，現在除了這些靜態的藝術品之外，這次 </a:t>
            </a:r>
            <a:r>
              <a:rPr lang="en-US" altLang="zh-TW" sz="2400" dirty="0"/>
              <a:t>Google </a:t>
            </a:r>
            <a:r>
              <a:rPr lang="zh-TW" altLang="en-US" sz="2400" dirty="0"/>
              <a:t>虛擬博館將動態的表演也納了進來，目前初步包含了世界級的音樂會、歌劇、舞台劇和芭蕾舞表演，想起當初阿湯結婚蜜月時也在英國看了歌劇，現場氣氛真的令人動容，現在 </a:t>
            </a:r>
            <a:r>
              <a:rPr lang="en-US" altLang="zh-TW" sz="2400" dirty="0"/>
              <a:t>Google </a:t>
            </a:r>
            <a:r>
              <a:rPr lang="zh-TW" altLang="en-US" sz="2400" dirty="0"/>
              <a:t>讓你在家中就能以超近距離感受這些表演的魅力。</a:t>
            </a:r>
          </a:p>
        </p:txBody>
      </p:sp>
    </p:spTree>
    <p:extLst>
      <p:ext uri="{BB962C8B-B14F-4D97-AF65-F5344CB8AC3E}">
        <p14:creationId xmlns:p14="http://schemas.microsoft.com/office/powerpoint/2010/main" val="8737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1210" y="805218"/>
            <a:ext cx="10396882" cy="4558351"/>
          </a:xfrm>
        </p:spPr>
        <p:txBody>
          <a:bodyPr>
            <a:normAutofit/>
          </a:bodyPr>
          <a:lstStyle/>
          <a:p>
            <a:r>
              <a:rPr lang="en-US" altLang="zh-TW" dirty="0"/>
              <a:t>Google Cultural Institute </a:t>
            </a:r>
            <a:r>
              <a:rPr lang="zh-TW" altLang="en-US" dirty="0"/>
              <a:t>動態表演</a:t>
            </a:r>
            <a:r>
              <a:rPr lang="zh-TW" altLang="en-US" dirty="0" smtClean="0"/>
              <a:t>網站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https</a:t>
            </a:r>
            <a:r>
              <a:rPr lang="en-US" altLang="zh-TW" dirty="0"/>
              <a:t>://performingarts.withgoogle.com/en_us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7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classroom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9958582" cy="3880773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「 </a:t>
            </a:r>
            <a:r>
              <a:rPr lang="en-US" altLang="zh-TW" dirty="0"/>
              <a:t>Google Classroom </a:t>
            </a:r>
            <a:r>
              <a:rPr lang="zh-TW" altLang="en-US" dirty="0"/>
              <a:t>（ </a:t>
            </a:r>
            <a:r>
              <a:rPr lang="en-US" altLang="zh-TW" dirty="0"/>
              <a:t>Google </a:t>
            </a:r>
            <a:r>
              <a:rPr lang="zh-TW" altLang="en-US" dirty="0"/>
              <a:t>雲端教室）</a:t>
            </a:r>
            <a:r>
              <a:rPr lang="zh-TW" altLang="en-US" dirty="0" smtClean="0"/>
              <a:t>」是</a:t>
            </a:r>
            <a:r>
              <a:rPr lang="zh-TW" altLang="en-US" dirty="0"/>
              <a:t>讓 </a:t>
            </a:r>
            <a:r>
              <a:rPr lang="en-US" altLang="zh-TW" dirty="0"/>
              <a:t>G Suite </a:t>
            </a:r>
            <a:r>
              <a:rPr lang="zh-TW" altLang="en-US" dirty="0"/>
              <a:t>教育版的老師與學生們使用，讓學校建立線上教學平台，針對每個課程建立線上學習內容、線上繳交作業流程、線上討論問答系統，結合 </a:t>
            </a:r>
            <a:r>
              <a:rPr lang="en-US" altLang="zh-TW" dirty="0"/>
              <a:t>Google</a:t>
            </a:r>
            <a:r>
              <a:rPr lang="zh-TW" altLang="en-US" dirty="0"/>
              <a:t>雲端硬碟、 </a:t>
            </a:r>
            <a:r>
              <a:rPr lang="en-US" altLang="zh-TW" dirty="0"/>
              <a:t>YouTube </a:t>
            </a:r>
            <a:r>
              <a:rPr lang="zh-TW" altLang="en-US" dirty="0"/>
              <a:t>等 </a:t>
            </a:r>
            <a:r>
              <a:rPr lang="en-US" altLang="zh-TW" dirty="0"/>
              <a:t>Google </a:t>
            </a:r>
            <a:r>
              <a:rPr lang="zh-TW" altLang="en-US" dirty="0"/>
              <a:t>服務，讓「每個課程單元」容易複製使用、容易進行教學互動、容易進行作業評分批閱。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647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site </a:t>
            </a:r>
            <a:r>
              <a:rPr lang="zh-TW" altLang="en-US" dirty="0" smtClean="0"/>
              <a:t>協作平台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406166"/>
              </p:ext>
            </p:extLst>
          </p:nvPr>
        </p:nvGraphicFramePr>
        <p:xfrm>
          <a:off x="677863" y="1565564"/>
          <a:ext cx="10627446" cy="509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900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chromecast</a:t>
            </a:r>
            <a:r>
              <a:rPr lang="zh-TW" altLang="en-US" dirty="0" smtClean="0"/>
              <a:t>無線投影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6505" y="1490547"/>
            <a:ext cx="5791199" cy="53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5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600502"/>
            <a:ext cx="10394707" cy="4774084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Chromecast </a:t>
            </a:r>
            <a:r>
              <a:rPr lang="zh-TW" altLang="en-US" sz="3200" dirty="0"/>
              <a:t>是一款小型“接收器”設備，可以插入電視機背面的</a:t>
            </a:r>
            <a:r>
              <a:rPr lang="en-US" altLang="zh-TW" sz="3200" dirty="0"/>
              <a:t>HDMI</a:t>
            </a:r>
            <a:r>
              <a:rPr lang="zh-TW" altLang="en-US" sz="3200" dirty="0"/>
              <a:t>接口，把電腦或其他設備上的流媒體內容無線傳送到電視上。 </a:t>
            </a:r>
            <a:endParaRPr lang="en-US" altLang="zh-TW" sz="3200" dirty="0" smtClean="0"/>
          </a:p>
          <a:p>
            <a:r>
              <a:rPr lang="zh-TW" altLang="en-US" sz="3200" dirty="0" smtClean="0"/>
              <a:t>用戶</a:t>
            </a:r>
            <a:r>
              <a:rPr lang="zh-TW" altLang="en-US" sz="3200" dirty="0"/>
              <a:t>也能把在</a:t>
            </a:r>
            <a:r>
              <a:rPr lang="en-US" altLang="zh-TW" sz="3200" dirty="0"/>
              <a:t>Chrome</a:t>
            </a:r>
            <a:r>
              <a:rPr lang="zh-TW" altLang="en-US" sz="3200" dirty="0"/>
              <a:t>瀏覽器上瀏覽的內容“投射”到電視上。也就是說，</a:t>
            </a:r>
            <a:r>
              <a:rPr lang="en-US" altLang="zh-TW" sz="3200" dirty="0"/>
              <a:t>Chromecast</a:t>
            </a:r>
            <a:r>
              <a:rPr lang="zh-TW" altLang="en-US" sz="3200" dirty="0"/>
              <a:t>可以把</a:t>
            </a:r>
            <a:r>
              <a:rPr lang="zh-TW" altLang="en-US" sz="3200" dirty="0" smtClean="0"/>
              <a:t>網路上</a:t>
            </a:r>
            <a:r>
              <a:rPr lang="zh-TW" altLang="en-US" sz="3200" dirty="0"/>
              <a:t>的所有內容都傳輸到電視上。</a:t>
            </a:r>
          </a:p>
        </p:txBody>
      </p:sp>
    </p:spTree>
    <p:extLst>
      <p:ext uri="{BB962C8B-B14F-4D97-AF65-F5344CB8AC3E}">
        <p14:creationId xmlns:p14="http://schemas.microsoft.com/office/powerpoint/2010/main" val="33447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4905" y="2160588"/>
            <a:ext cx="7282228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3915" y="126242"/>
            <a:ext cx="10396882" cy="1151965"/>
          </a:xfrm>
        </p:spPr>
        <p:txBody>
          <a:bodyPr/>
          <a:lstStyle/>
          <a:p>
            <a:r>
              <a:rPr lang="en-US" altLang="zh-TW" dirty="0" smtClean="0"/>
              <a:t>G SUITE</a:t>
            </a:r>
            <a:r>
              <a:rPr lang="zh-TW" altLang="en-US" dirty="0" smtClean="0"/>
              <a:t>有哪些服務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3021" y="882316"/>
            <a:ext cx="9758521" cy="561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0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 Suite</a:t>
            </a:r>
            <a:r>
              <a:rPr lang="zh-TW" altLang="en-US" dirty="0" smtClean="0"/>
              <a:t>學習中心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>
                <a:hlinkClick r:id="rId2"/>
              </a:rPr>
              <a:t>gsuite.google.com.tw/learning-center</a:t>
            </a:r>
            <a:r>
              <a:rPr lang="en-US" altLang="zh-TW" smtClean="0">
                <a:hlinkClick r:id="rId2"/>
              </a:rPr>
              <a:t>/</a:t>
            </a:r>
            <a:endParaRPr lang="en-US" altLang="zh-TW" smtClean="0"/>
          </a:p>
          <a:p>
            <a:endParaRPr lang="en-US" altLang="zh-TW" dirty="0" smtClean="0"/>
          </a:p>
          <a:p>
            <a:r>
              <a:rPr lang="zh-TW" altLang="en-US" dirty="0"/>
              <a:t>松禧老師教學日誌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https://sunghsi-teach.blogspot.com/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764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496064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「</a:t>
            </a:r>
            <a:r>
              <a:rPr lang="zh-TW" altLang="en-US" dirty="0"/>
              <a:t>關鍵字 </a:t>
            </a:r>
            <a:r>
              <a:rPr lang="en-US" altLang="zh-TW" dirty="0"/>
              <a:t>1</a:t>
            </a:r>
            <a:r>
              <a:rPr lang="zh-TW" altLang="en-US" dirty="0"/>
              <a:t>」</a:t>
            </a:r>
            <a:r>
              <a:rPr lang="en-US" altLang="zh-TW" dirty="0"/>
              <a:t>+</a:t>
            </a:r>
            <a:r>
              <a:rPr lang="zh-TW" altLang="en-US" dirty="0"/>
              <a:t>「空格」 </a:t>
            </a:r>
            <a:r>
              <a:rPr lang="en-US" altLang="zh-TW" dirty="0"/>
              <a:t>or </a:t>
            </a:r>
            <a:r>
              <a:rPr lang="zh-TW" altLang="en-US" dirty="0"/>
              <a:t>「</a:t>
            </a:r>
            <a:r>
              <a:rPr lang="en-US" altLang="zh-TW" dirty="0"/>
              <a:t>+</a:t>
            </a:r>
            <a:r>
              <a:rPr lang="zh-TW" altLang="en-US" dirty="0"/>
              <a:t>」</a:t>
            </a:r>
            <a:r>
              <a:rPr lang="en-US" altLang="zh-TW" dirty="0"/>
              <a:t>+</a:t>
            </a:r>
            <a:r>
              <a:rPr lang="zh-TW" altLang="en-US" dirty="0"/>
              <a:t>「關鍵字 </a:t>
            </a:r>
            <a:r>
              <a:rPr lang="en-US" altLang="zh-TW" dirty="0"/>
              <a:t>2</a:t>
            </a:r>
            <a:r>
              <a:rPr lang="zh-TW" altLang="en-US" dirty="0"/>
              <a:t>」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例：</a:t>
            </a:r>
            <a:r>
              <a:rPr lang="zh-TW" altLang="en-US" dirty="0" smtClean="0"/>
              <a:t>台南 </a:t>
            </a:r>
            <a:r>
              <a:rPr lang="zh-TW" altLang="en-US" dirty="0"/>
              <a:t>自行車道 </a:t>
            </a:r>
            <a:r>
              <a:rPr lang="en-US" altLang="zh-TW" dirty="0"/>
              <a:t>or </a:t>
            </a:r>
            <a:r>
              <a:rPr lang="zh-TW" altLang="en-US" dirty="0"/>
              <a:t>台南</a:t>
            </a:r>
            <a:r>
              <a:rPr lang="en-US" altLang="zh-TW" dirty="0"/>
              <a:t>+</a:t>
            </a:r>
            <a:r>
              <a:rPr lang="zh-TW" altLang="en-US" dirty="0"/>
              <a:t>自行</a:t>
            </a:r>
            <a:r>
              <a:rPr lang="zh-TW" altLang="en-US" dirty="0" smtClean="0"/>
              <a:t>車道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「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關鍵字 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」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「空格」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「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」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+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「關鍵字 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」</a:t>
            </a:r>
            <a:endParaRPr lang="en-US" altLang="zh-TW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例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：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台南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自行車道 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台南縣</a:t>
            </a:r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42913" indent="-442913"/>
            <a:r>
              <a:rPr lang="zh-TW" altLang="en-US" dirty="0" smtClean="0"/>
              <a:t>「</a:t>
            </a:r>
            <a:r>
              <a:rPr lang="zh-TW" altLang="en-US" dirty="0"/>
              <a:t>台南」</a:t>
            </a:r>
            <a:r>
              <a:rPr lang="en-US" altLang="zh-TW" dirty="0"/>
              <a:t>+</a:t>
            </a:r>
            <a:r>
              <a:rPr lang="zh-TW" altLang="en-US" dirty="0"/>
              <a:t>「空格」</a:t>
            </a:r>
            <a:r>
              <a:rPr lang="en-US" altLang="zh-TW" dirty="0"/>
              <a:t>+</a:t>
            </a:r>
            <a:r>
              <a:rPr lang="zh-TW" altLang="en-US" dirty="0"/>
              <a:t>「</a:t>
            </a:r>
            <a:r>
              <a:rPr lang="en-US" altLang="zh-TW" dirty="0"/>
              <a:t>OR</a:t>
            </a:r>
            <a:r>
              <a:rPr lang="zh-TW" altLang="en-US" dirty="0"/>
              <a:t>」</a:t>
            </a:r>
            <a:r>
              <a:rPr lang="en-US" altLang="zh-TW" dirty="0"/>
              <a:t>+</a:t>
            </a:r>
            <a:r>
              <a:rPr lang="zh-TW" altLang="en-US" dirty="0"/>
              <a:t>「空格」</a:t>
            </a:r>
            <a:r>
              <a:rPr lang="en-US" altLang="zh-TW" dirty="0"/>
              <a:t>+</a:t>
            </a:r>
            <a:r>
              <a:rPr lang="zh-TW" altLang="en-US" dirty="0"/>
              <a:t>「自行車道</a:t>
            </a:r>
            <a:r>
              <a:rPr lang="zh-TW" altLang="en-US" dirty="0" smtClean="0"/>
              <a:t>」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例：台南 </a:t>
            </a:r>
            <a:r>
              <a:rPr lang="en-US" altLang="zh-TW" dirty="0"/>
              <a:t>OR </a:t>
            </a:r>
            <a:r>
              <a:rPr lang="zh-TW" altLang="en-US" dirty="0"/>
              <a:t>自行</a:t>
            </a:r>
            <a:r>
              <a:rPr lang="zh-TW" altLang="en-US" dirty="0" smtClean="0"/>
              <a:t>車道　（</a:t>
            </a:r>
            <a:r>
              <a:rPr lang="en-US" altLang="zh-TW" dirty="0" smtClean="0"/>
              <a:t>OR </a:t>
            </a:r>
            <a:r>
              <a:rPr lang="zh-TW" altLang="en-US" dirty="0"/>
              <a:t>一定要</a:t>
            </a:r>
            <a:r>
              <a:rPr lang="zh-TW" altLang="en-US" dirty="0" smtClean="0"/>
              <a:t>大寫）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6855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3880773"/>
          </a:xfrm>
        </p:spPr>
        <p:txBody>
          <a:bodyPr/>
          <a:lstStyle/>
          <a:p>
            <a:r>
              <a:rPr lang="zh-TW" altLang="en-US" dirty="0"/>
              <a:t>語意：查詢符合引號間的語句全文的網頁資料</a:t>
            </a:r>
          </a:p>
          <a:p>
            <a:r>
              <a:rPr lang="zh-TW" altLang="en-US" dirty="0"/>
              <a:t>基本查詢語法：「</a:t>
            </a:r>
            <a:r>
              <a:rPr lang="en-US" altLang="zh-TW" dirty="0"/>
              <a:t>"</a:t>
            </a:r>
            <a:r>
              <a:rPr lang="zh-TW" altLang="en-US" dirty="0"/>
              <a:t>關鍵字</a:t>
            </a:r>
            <a:r>
              <a:rPr lang="en-US" altLang="zh-TW" dirty="0"/>
              <a:t>"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zh-TW" altLang="en-US" dirty="0" smtClean="0"/>
              <a:t>例：</a:t>
            </a:r>
            <a:r>
              <a:rPr lang="en-US" altLang="zh-TW" dirty="0" smtClean="0"/>
              <a:t>"</a:t>
            </a:r>
            <a:r>
              <a:rPr lang="zh-TW" altLang="en-US" dirty="0"/>
              <a:t>美麗公園道</a:t>
            </a:r>
            <a:r>
              <a:rPr lang="en-US" altLang="zh-TW" dirty="0"/>
              <a:t>"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214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3880773"/>
          </a:xfrm>
        </p:spPr>
        <p:txBody>
          <a:bodyPr/>
          <a:lstStyle/>
          <a:p>
            <a:r>
              <a:rPr lang="zh-TW" altLang="en-US" dirty="0"/>
              <a:t>「</a:t>
            </a:r>
            <a:r>
              <a:rPr lang="en-US" altLang="zh-TW" dirty="0"/>
              <a:t>site</a:t>
            </a:r>
            <a:r>
              <a:rPr lang="zh-TW" altLang="en-US" dirty="0"/>
              <a:t>」反查網站、限制</a:t>
            </a:r>
            <a:r>
              <a:rPr lang="zh-TW" altLang="en-US" dirty="0" smtClean="0"/>
              <a:t>國別</a:t>
            </a:r>
            <a:endParaRPr lang="en-US" altLang="zh-TW" dirty="0" smtClean="0"/>
          </a:p>
          <a:p>
            <a:r>
              <a:rPr lang="zh-TW" altLang="en-US" dirty="0" smtClean="0"/>
              <a:t>例：</a:t>
            </a:r>
            <a:r>
              <a:rPr lang="en-US" altLang="zh-TW" dirty="0" smtClean="0"/>
              <a:t>WinRAR </a:t>
            </a:r>
            <a:r>
              <a:rPr lang="en-US" altLang="zh-TW" dirty="0" err="1" smtClean="0"/>
              <a:t>site:pcuser.com.tw</a:t>
            </a:r>
            <a:endParaRPr lang="en-US" altLang="zh-TW" dirty="0" smtClean="0"/>
          </a:p>
          <a:p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例：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WinRAR </a:t>
            </a:r>
            <a:r>
              <a:rPr lang="en-US" altLang="zh-TW" dirty="0" err="1" smtClean="0">
                <a:solidFill>
                  <a:schemeClr val="accent4">
                    <a:lumMod val="75000"/>
                  </a:schemeClr>
                </a:solidFill>
              </a:rPr>
              <a:t>site:tw</a:t>
            </a:r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9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3880773"/>
          </a:xfrm>
        </p:spPr>
        <p:txBody>
          <a:bodyPr/>
          <a:lstStyle/>
          <a:p>
            <a:r>
              <a:rPr lang="zh-TW" altLang="en-US" dirty="0"/>
              <a:t>「</a:t>
            </a:r>
            <a:r>
              <a:rPr lang="en-US" altLang="zh-TW" dirty="0" err="1"/>
              <a:t>inurl</a:t>
            </a:r>
            <a:r>
              <a:rPr lang="zh-TW" altLang="en-US" dirty="0"/>
              <a:t>」找出提供檔案連結的</a:t>
            </a:r>
            <a:r>
              <a:rPr lang="zh-TW" altLang="en-US" dirty="0" smtClean="0"/>
              <a:t>網頁</a:t>
            </a:r>
            <a:endParaRPr lang="en-US" altLang="zh-TW" dirty="0" smtClean="0"/>
          </a:p>
          <a:p>
            <a:r>
              <a:rPr lang="zh-TW" altLang="en-US" dirty="0"/>
              <a:t>例</a:t>
            </a:r>
            <a:r>
              <a:rPr lang="zh-TW" altLang="en-US" dirty="0" smtClean="0"/>
              <a:t>：</a:t>
            </a:r>
            <a:r>
              <a:rPr lang="en-US" altLang="zh-TW" dirty="0" smtClean="0"/>
              <a:t>inurl:mp3 </a:t>
            </a:r>
            <a:r>
              <a:rPr lang="zh-TW" altLang="en-US" dirty="0"/>
              <a:t>棋靈王</a:t>
            </a:r>
            <a:endParaRPr lang="en-US" altLang="zh-TW" dirty="0" smtClean="0"/>
          </a:p>
          <a:p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「</a:t>
            </a:r>
            <a:r>
              <a:rPr lang="en-US" altLang="zh-TW" dirty="0" err="1">
                <a:solidFill>
                  <a:schemeClr val="accent4">
                    <a:lumMod val="75000"/>
                  </a:schemeClr>
                </a:solidFill>
              </a:rPr>
              <a:t>intitle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」自特訂標題網頁下找出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檔案</a:t>
            </a:r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例</a:t>
            </a:r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：</a:t>
            </a:r>
            <a:r>
              <a:rPr lang="en-US" altLang="zh-TW" dirty="0" err="1">
                <a:solidFill>
                  <a:schemeClr val="accent4">
                    <a:lumMod val="75000"/>
                  </a:schemeClr>
                </a:solidFill>
              </a:rPr>
              <a:t>intitle</a:t>
            </a:r>
            <a:r>
              <a:rPr lang="en-US" altLang="zh-TW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r>
              <a:rPr lang="zh-TW" altLang="en-US" dirty="0">
                <a:solidFill>
                  <a:schemeClr val="accent4">
                    <a:lumMod val="75000"/>
                  </a:schemeClr>
                </a:solidFill>
              </a:rPr>
              <a:t>免費軟體 下載</a:t>
            </a:r>
          </a:p>
        </p:txBody>
      </p:sp>
    </p:spTree>
    <p:extLst>
      <p:ext uri="{BB962C8B-B14F-4D97-AF65-F5344CB8AC3E}">
        <p14:creationId xmlns:p14="http://schemas.microsoft.com/office/powerpoint/2010/main" val="2999269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活用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蒐尋技巧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五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34116"/>
            <a:ext cx="9907539" cy="5002211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/>
              <a:t>「</a:t>
            </a:r>
            <a:r>
              <a:rPr lang="en-US" altLang="zh-TW" dirty="0" err="1"/>
              <a:t>filetype</a:t>
            </a:r>
            <a:r>
              <a:rPr lang="zh-TW" altLang="en-US" dirty="0"/>
              <a:t>」的</a:t>
            </a:r>
            <a:r>
              <a:rPr lang="zh-TW" altLang="en-US" dirty="0" smtClean="0"/>
              <a:t>用法</a:t>
            </a:r>
            <a:endParaRPr lang="en-US" altLang="zh-TW" dirty="0" smtClean="0"/>
          </a:p>
          <a:p>
            <a:r>
              <a:rPr lang="zh-TW" altLang="en-US" dirty="0" smtClean="0"/>
              <a:t>例：</a:t>
            </a:r>
            <a:r>
              <a:rPr lang="en-US" altLang="zh-TW" dirty="0" err="1" smtClean="0"/>
              <a:t>filetype:ppt</a:t>
            </a:r>
            <a:r>
              <a:rPr lang="en-US" altLang="zh-TW" dirty="0" smtClean="0"/>
              <a:t> </a:t>
            </a:r>
            <a:r>
              <a:rPr lang="zh-TW" altLang="en-US" dirty="0" smtClean="0"/>
              <a:t>環境教育</a:t>
            </a:r>
            <a:endParaRPr lang="en-US" altLang="zh-TW" dirty="0"/>
          </a:p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例：</a:t>
            </a:r>
            <a:r>
              <a:rPr lang="en-US" altLang="zh-TW" dirty="0" err="1" smtClean="0"/>
              <a:t>filetype:doc</a:t>
            </a:r>
            <a:r>
              <a:rPr lang="en-US" altLang="zh-TW" dirty="0" smtClean="0"/>
              <a:t> </a:t>
            </a:r>
            <a:r>
              <a:rPr lang="zh-TW" altLang="en-US" dirty="0" smtClean="0"/>
              <a:t>空氣污染 學習單</a:t>
            </a:r>
            <a:endParaRPr lang="en-US" altLang="zh-TW" dirty="0" smtClean="0"/>
          </a:p>
          <a:p>
            <a:endParaRPr lang="en-US" altLang="zh-TW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TW" altLang="en-US" dirty="0"/>
              <a:t>用 </a:t>
            </a:r>
            <a:r>
              <a:rPr lang="zh-TW" altLang="en-US" b="1" dirty="0"/>
              <a:t>星號填補</a:t>
            </a:r>
            <a:r>
              <a:rPr lang="zh-TW" altLang="en-US" dirty="0"/>
              <a:t> 關鍵字中的缺失</a:t>
            </a:r>
            <a:r>
              <a:rPr lang="zh-TW" altLang="en-US" dirty="0" smtClean="0"/>
              <a:t>部分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</a:rPr>
              <a:t>似是*非</a:t>
            </a:r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altLang="zh-TW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altLang="zh-TW" dirty="0">
                <a:hlinkClick r:id="rId2"/>
              </a:rPr>
              <a:t>Google</a:t>
            </a:r>
            <a:r>
              <a:rPr lang="zh-TW" altLang="en-US" dirty="0">
                <a:hlinkClick r:id="rId2"/>
              </a:rPr>
              <a:t>搜尋技巧終極懶人包，搜索達人必學</a:t>
            </a:r>
            <a:r>
              <a:rPr lang="en-US" altLang="zh-TW" dirty="0">
                <a:hlinkClick r:id="rId2"/>
              </a:rPr>
              <a:t>4</a:t>
            </a:r>
            <a:r>
              <a:rPr lang="zh-TW" altLang="en-US" dirty="0" smtClean="0">
                <a:hlinkClick r:id="rId2"/>
              </a:rPr>
              <a:t>招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https://transbiz.com.tw/google%E6%90%9C%E5%B0%8B-search-tips/</a:t>
            </a:r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84814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7827</TotalTime>
  <Words>1726</Words>
  <Application>Microsoft Office PowerPoint</Application>
  <PresentationFormat>寬螢幕</PresentationFormat>
  <Paragraphs>170</Paragraphs>
  <Slides>40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5" baseType="lpstr">
      <vt:lpstr>微軟正黑體</vt:lpstr>
      <vt:lpstr>Arial</vt:lpstr>
      <vt:lpstr>Trebuchet MS</vt:lpstr>
      <vt:lpstr>Wingdings 3</vt:lpstr>
      <vt:lpstr>多面向</vt:lpstr>
      <vt:lpstr>迎接雲端時代– Google 雲端服務應用</vt:lpstr>
      <vt:lpstr>教學大綱</vt:lpstr>
      <vt:lpstr>Google Suite</vt:lpstr>
      <vt:lpstr>G SUITE有哪些服務</vt:lpstr>
      <vt:lpstr>活用Google 蒐尋技巧(一)</vt:lpstr>
      <vt:lpstr>活用Google 蒐尋技巧(二)</vt:lpstr>
      <vt:lpstr>活用Google 蒐尋技巧(三)</vt:lpstr>
      <vt:lpstr>活用Google 蒐尋技巧(四)</vt:lpstr>
      <vt:lpstr>活用Google 蒐尋技巧(五)</vt:lpstr>
      <vt:lpstr>活用Google 蒐尋技巧(六)</vt:lpstr>
      <vt:lpstr>活用Google 蒐尋技巧(七)</vt:lpstr>
      <vt:lpstr>Google chrome瀏覽器</vt:lpstr>
      <vt:lpstr>Google chrome瀏覽器擴充功能</vt:lpstr>
      <vt:lpstr>「Google 應用」 利用空間無限大的學校信箱來收其他家的 mail</vt:lpstr>
      <vt:lpstr>PowerPoint 簡報</vt:lpstr>
      <vt:lpstr>Google 日曆</vt:lpstr>
      <vt:lpstr>Google 雲端硬碟</vt:lpstr>
      <vt:lpstr>Backup &amp; Sync</vt:lpstr>
      <vt:lpstr>雲端硬碟檔案串流</vt:lpstr>
      <vt:lpstr>PowerPoint 簡報</vt:lpstr>
      <vt:lpstr>Google 文件</vt:lpstr>
      <vt:lpstr>Google 商店</vt:lpstr>
      <vt:lpstr>Youtube直播</vt:lpstr>
      <vt:lpstr>第一次使用要驗證，還要等24小時</vt:lpstr>
      <vt:lpstr>Google 地圖</vt:lpstr>
      <vt:lpstr>Google Maps 我的地圖完全教學！規劃自助旅行攻略  參考自電腦玩物 由 Esor 撰寫的雲端辦公室、數位筆記、時間管理等讓人生更美好工作方法</vt:lpstr>
      <vt:lpstr>Google  表單製作</vt:lpstr>
      <vt:lpstr>Google 表單應用層面</vt:lpstr>
      <vt:lpstr>「Google表單」不只能填問卷資料，現在也能上傳檔案了</vt:lpstr>
      <vt:lpstr>外掛程式</vt:lpstr>
      <vt:lpstr>GoogLE 翻譯</vt:lpstr>
      <vt:lpstr>Google 相簿</vt:lpstr>
      <vt:lpstr>google cultural institute虛擬博物館</vt:lpstr>
      <vt:lpstr>Google Cultural Institute 動態表演網站  https://performingarts.withgoogle.com/en_us</vt:lpstr>
      <vt:lpstr>Google classroom</vt:lpstr>
      <vt:lpstr>Google site 協作平台</vt:lpstr>
      <vt:lpstr>chromecast無線投影</vt:lpstr>
      <vt:lpstr>PowerPoint 簡報</vt:lpstr>
      <vt:lpstr>PowerPoint 簡報</vt:lpstr>
      <vt:lpstr>G Suite學習中心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迎接雲端時代– Google 雲端服務應用</dc:title>
  <dc:creator>Windows 使用者</dc:creator>
  <cp:lastModifiedBy>登儀 王</cp:lastModifiedBy>
  <cp:revision>54</cp:revision>
  <dcterms:created xsi:type="dcterms:W3CDTF">2018-07-13T14:37:44Z</dcterms:created>
  <dcterms:modified xsi:type="dcterms:W3CDTF">2019-07-23T00:35:01Z</dcterms:modified>
</cp:coreProperties>
</file>