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72" r:id="rId8"/>
    <p:sldId id="261" r:id="rId9"/>
    <p:sldId id="273" r:id="rId10"/>
    <p:sldId id="270" r:id="rId11"/>
    <p:sldId id="269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FF00"/>
    <a:srgbClr val="FF33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8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3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14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98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06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17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56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89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29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5043-7E1D-40CC-A33B-D891BA9ECBA3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D358-DB06-4A8E-A993-D7C9FB628C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97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04" y="5681042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3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157">
            <a:off x="249408" y="3585728"/>
            <a:ext cx="9173580" cy="3134251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6531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latin typeface="華康標楷W5注音" pitchFamily="66" charset="-120"/>
                <a:ea typeface="華康標楷W5注音" pitchFamily="66" charset="-120"/>
              </a:rPr>
              <a:t>1.</a:t>
            </a:r>
            <a:r>
              <a:rPr lang="zh-TW" altLang="en-US" b="1" dirty="0" smtClean="0">
                <a:latin typeface="華康標楷W5注音" pitchFamily="66" charset="-120"/>
                <a:ea typeface="華康標楷W5注音" pitchFamily="66" charset="-120"/>
              </a:rPr>
              <a:t>有</a:t>
            </a:r>
            <a:r>
              <a:rPr lang="zh-TW" altLang="en-US" b="1" dirty="0">
                <a:latin typeface="華康標楷W5注音" pitchFamily="66" charset="-120"/>
                <a:ea typeface="華康標楷W5注音" pitchFamily="66" charset="-120"/>
              </a:rPr>
              <a:t>沒有發現燈號的順序</a:t>
            </a:r>
            <a:r>
              <a:rPr lang="zh-TW" altLang="en-US" b="1" dirty="0" smtClean="0">
                <a:latin typeface="華康標楷W5注音" pitchFamily="66" charset="-120"/>
                <a:ea typeface="華康標楷W5注音" pitchFamily="66" charset="-120"/>
              </a:rPr>
              <a:t>是？</a:t>
            </a:r>
            <a:endParaRPr lang="en-US" altLang="zh-TW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華康標楷W5注音" pitchFamily="66" charset="-120"/>
                <a:ea typeface="華康標楷W5注音" pitchFamily="66" charset="-120"/>
              </a:rPr>
              <a:t>2.</a:t>
            </a:r>
            <a:r>
              <a:rPr lang="zh-TW" altLang="en-US" b="1" dirty="0" smtClean="0">
                <a:latin typeface="華康標楷W5注音" pitchFamily="66" charset="-120"/>
                <a:ea typeface="華康標楷W5注音" pitchFamily="66" charset="-120"/>
              </a:rPr>
              <a:t>顏色是怎麼排列的？</a:t>
            </a:r>
            <a:endParaRPr lang="en-US" altLang="zh-TW" b="1" dirty="0" smtClean="0">
              <a:latin typeface="華康標楷W5注音" pitchFamily="66" charset="-120"/>
              <a:ea typeface="華康標楷W5注音" pitchFamily="66" charset="-120"/>
            </a:endParaRPr>
          </a:p>
          <a:p>
            <a:endParaRPr lang="zh-TW" altLang="en-US" b="1" dirty="0"/>
          </a:p>
        </p:txBody>
      </p:sp>
      <p:sp>
        <p:nvSpPr>
          <p:cNvPr id="7" name="AutoShape 2" descr="data:image/jpeg;base64,/9j/4AAQSkZJRgABAQAAAQABAAD/2wCEAAkGBxQTEhUSEhQWFBUUFxgXFRQTGBcYFxYYFBQWFhQSFhgaHCggGholGxUUJDEhJSkrLi4wFx8zODUtNygtLisBCgoKDg0OGxAQGywkHyYsLywwNywsLCwtLTcsLCwtLCwsLCwsLCwvLTQsLCw0LiwsLCssLCwsLywvLCwsLDItLP/AABEIAMIBAwMBIgACEQEDEQH/xAAcAAEAAgIDAQAAAAAAAAAAAAAABAcFBgIDCAH/xABEEAACAQIDBAYHBAYJBQAAAAAAAQIDEQQhMQUSQVEGB2FxgZETIjKhscHRYnKy8BRCUnOS4SMkM0NTgqKzwxVjwtLi/8QAGgEBAAMBAQEAAAAAAAAAAAAAAAECAwQFBv/EAC4RAQACAQIDBgYBBQAAAAAAAAABAhEDEiExUQQFE0FhoSKRwdHh8BQjMmKBsf/aAAwDAQACEQMRAD8AvEAAAAAAAAAAAAAAAAAAAYrH9I8NRq+hq1Ywnu71pKVrO9nvWtweV7kLHdLKO5fDzjVbdr57ke2T466L3alNTUrp13XnEL6enbUttrGZbBOaSu3ZLi9DH1tvYeOtaHg7/Aqrb3SxXfpJ+leas8oRelktPK5q+K6aPRednfks7/I4/wCTrX40piP8px7Pbp3LFYida8V9vz7PQGG21h5u0K1NvlvJN9yeZPPNNLpbnml4x535M27o51gypWSblDjTk95W7HrB+DXYbV1rxPx1+X25/wDUancu6M9nvFvTPH9/0ugGuYbpxgpRUnXjBtezO6a5p5WMtsza1HEJuhUjUUbXceF72+DOl4lq2paa2jEwmgAKgAAAAAAAAAAAAAAAAAAAAAAAAAAAAAAANW6fbPoyw06kqUHU9SMajhFzjeaWUmrpLefHS5TfSDbqhFUaXsJWX2ubl2X8yz+uHGunhacVlvzbduUYPL/UUjsjBvE17S9lZz7lwXfoc2vFc778q8fz9n0PdmNLR3143tOI9IjzTNh9HK+Me+3uU72dSd7ZaxhFZyeuhsS6LYOmrP0lWSWd5KC8ksvFmfUf6NK27CKsqayXJO2tu23nmdNTD8/WV+zdz/W1bve+uefA8TU7dqXnOcR6fd300abs34z6+bX6uwMHJZKpTb4qe9wvmpI1za2wqmHe9CW/FcUmpL70eHejf/0XLJNfayV2lnq0uXG5h9oUmk0npwWa99svzmbdm7VbfjdmPXi6P4WjrTivwz1j9/fRrWz9ob3qy14MuLqc/ssR9+C/0v6lI43D7k1JezLlwfFfMu7qalehXfHfhfv3Mz26W4YfP960vFv6v99eEz1jyn5fTosQAF3jgAAAAAAAAAAAAAAAAAAAAAAAB8bPpD21K2HrNaqlUt/AwOM9sUFrVh53+BHn0lwy1qx9/wBCoatZ8yLUqnR4VWW+VwVOl+EX95fuTItTp5hVxl5L6lPVapDrVR4dU7pbz1j9IKGNoxhSu5wbkr8t1t/hRqXQihuXkldt8r3tZW8758DG4avae89IpyaXFRTbj4pW8TM9Gp2m4p8Wk1xUknf4nm940xpzte93RfdO2ecRbHt+W104aufO+TvZ8322MlhsBwUXJ527rZJJfyWhBpUlktbf6baZ8Wyds7G+hm5qOVuPDVZPlpquFsz5esVm+LcnfrTaYnbzZKez4OjarScJcKkLNtt8Vytz9xpm0cCrtJZ3eumSta355dpt+L2zKstMlwWXLN8F7+JiqlFN24ftNXeSv8tTXW1KRaPD8uHTKnY9TU0pmb/LorfpJgnGMpNWtn/DZ+PebN1Y7fnRrUcOpJQr1N1pq7k4wasnwtZ+RiemUt2nJN6rd/iaX1XgT+r7B0pYrDKUrVKc1UjFPO8oSbvlpZy8mfQ9gtN9LdLLv3U3TTrMR7TOF6gA7HzwAAAAAAAAAAAAAAAAAAAAAAAARNrRvQqrnTn+Bks4zgmmnmmrNdj1A8+uudFSsZ/rM2FTwE6LoqbhW9JdSd9x0/R7qi7XaalLVv2TS4Y6EvZkm+XHyN4vlTak1apDrVT5VqkOrUE2MO6hUu5fcn+BmR2Jikmk2ouOTb4JNuM+5Nu/ZJv9UxOz3ebXOE/wMkrBTTUovNaNamOpG6MS6uzattK0WrzhZmzsWms1aSspJ52yyt7+y1zJbm9x+fud2uXlzK72XVqpaRg42tFySvz9G+CVvZfNJWWRlaXSVxupvdfFSytbm9G/5HzvaO7dSs5pxh71dfR1uNbRWek/SW4U6SWi7bZrsa5kbaG0FCDs+y8cvup27jXK3SdSyV5P7Kcl7sku8wO1sdVqrR203bre8ZaJd3u1KaHd2refijEFtTR0/ivaJnpHH8Ie1sb6esl+pFvubWtuzh+WW11P+xiH9qH4WU9gcJJO8lm+C0XYi4Op9+piV9qn+GR9FpacadNsPE7X2ida+6ViAAs5QAAAAAAAAAAAAAAAAAAAAAAAAAAax086IraNKEFVdGdOTlCajvLNWcZK6dnlo1oUh0g6sNoYa8vRengrvfwzc3bg3Tsp37k0uZ6WBOR49jXmrxbvuuzUtU1qnxT7GcnWueqNvdFsJjF/WaEKjtZTtu1Evs1I2kvBlcbf6k4u8sFiHHW1LELej2JVIq8V3xkycitNmKM4whTko1nvXe45O29O7vu29m2rJGPVSjHeliexRVKneT5L6mTw/Q7GYDEKpiaLjSjGadaLU6XrQaV5LOObst5LPvRpe08a61Rz4aRXKPDx+oWjm7cXterUycmlyVk395pK/uXYQ0jjc+NlJltXLs0d+Pk/iTKW1aiVpSbXN2cl4yWfj5ogRk0fVIRJMTLZ8Lh5zipRxN0/+1DLseeTLc6mKUo08TvTc5b1O7cYx4T4RyKM2PjvRTz9iWUuzlLwL46oPZxP3qf4ZF/JhPNYYAKoAAAAAAAAAAAAAAAAAAAAAAAAADpxs7U5vlGT8kwPs8RBayiu9o6Km1qEda1Nf54/UpaeIfMjVax0eDHVnvlc9TpNhI614eDv8CJV6bYJf31+6E//AFKXq1SHWrEeFU3S3/rQ6a0K2z6tCjvOU3BNuNluqpFvjfhyKKasbTWj6T1OfxSuvfY13EwtK355fIzvGOTbT4umELkmlhG9EcKSNkwVGC9nfTUU75Wvezb5K9jCZw66VYyv0cxEaP6Q6U/Q3t6RK8b8m1p4mHkiwMF0kr0YTowm9ycdxx9qNpapRd1np4mjY2KUnu6XyuTEotEw6qb4F+9R9feoVW3m3TWfHdjJP4Hn+LLM6tcQ4V8FFq6qVpxTv7NozlftvuNeJpXk5tTm9AgAhQAAAAAAAAAAAAAAAAAAAAAAAAOjHxvSqLnCX4Wd5xnG6a5qwHn11iPUqmX6XdGKmAUHUnGcJvdhON07pX9aP6uS5s1mVY6NzPa7KtUg16wq1CHVqETZMQkYWr69+Sk13xi2vekQdq0k3vx0bXgpLL3xkd2Cl6/+Wf4JHOg45wno/Zvxva8L8L5NPg4oztxaU4SgYVpNPWxkqWKWtr/IgYjDuDfGN7J2t4NcJLivirN9e+YzDsrbHJkHiG4u+V3w+RisbDR/nvOyUzhNOSt493ayYhW1sotON37vP+Vy5Oq7ZladaO4qfo8M6bqSlKSm3JSyhBQaecHe8lrxKv2ZhfXTf6ufjw+T8EXV1LPPF91D/mNI4Q5bzmVnAAqgAAAAAAAAAAAAAAAAAAAAAAAAAAGD6XdGKW0KKo1ZThuy34TptKUZKLjxTTVpPJr6lPbe6o8dQcp4WccTHXdi/R1PGE3uyy471+wv0DI8j4xVaU3TrQlTmtYVIuEraX3ZZ2y1I0qjZ622lsyjiIejr0qdWH7NSKku9XWT7Svdv9TOFqXlhak8NL9l3q0/KT31/FZci2RS+x6MnNSae64zW9wzhJa9+Rk/0KL79OBsO0OgGLw6jTxFOFTDwbbrU570V60pR3ovdkm3K3K71MDVwOGhFynTgkuN5eWpPMy5wwsbWnJyyST9XJK9k7+0s+OnAg1Nlwfszi/Fx+Kln4mKxmKg3/RUoQXN3k34SbSIrry4zl3bz+F0RwTEzDNf9NivanHu3nL5L4kiOHhaylbjfL837c2YCOIem/fsbuvJt38iZg69K9qtNfeV1bvSf07gTMyy+Fpwj+svFrz1LV6l9cXZ3yof8xVkdm0HmoJp6NSn8pFr9S9OMYYiEYqMY+i0Webqtty1l4t2Jnkr5rKABRIAAAAAAAAAAAAAAAAAAAAAAAAAABxlNLVpd5SOJ27Wnm6k88/afEx1bGSesn5m/g+rPeveptKjH2qtNd84r5kSr0kwsda9Pwd/gUPUxD5kati3zHhR1Tulb/S3pThauGq0qVXenJKyUZperJSebjbRPieeNrY11Z5P1Y5RXxkZjGYqW5PP9Vr+K0fma1P8/n86FJjHCF46uuUuRwcTthC5Mw2C3mk3up8Wm/gRhSbMconOMrd3I2efRRPDSr08RCU6aTqUJRlCSTlup05NtVHo7ZZPjoaw0MI3M1sLG7svRt+rL2exv5P4l3dTi9XEv7VNeSn9Tz3h3nby/Pk/Avfqc2pTjGcJytOu4OnGzd92D3s0rLjrYeSy1AAUWAAAAAAAAAAAAAAAAAAAAAAAAD4z6APOm/ku5HTUqErbGzq2Hm1WpTp5uzlF7r19mWj8GYmpWOnczw5VKpDq1T5VmRKsys2WiHfQh6SThzT81mvfYwmKjaXh82ZbZ1Xdm5auMZSXfFXXwOjbOHW9vx9l5rudvhl5mc81vJBw9K7SWvabLhKs0t1SulDd4NZN2yfBRNeoO2ZNhXyLRhzXz5JM6n62892+iWeWVzBYnVu2r+JknXyt3sg4t3SfgJKZR6Wvn8CzurZT/TMDu+zvT39PZ9FU3Xnms93QrXB0nKWXOy938vMuzqi2HGpJ4h1Jp4aajCEdzcknSae/eLk9b5NcCreFugAosAAAAAAAAAAAAAAAAAAAAAAAAAADGdIthUsbRdCupbt1JOD3ZRkr2knzzet1mVVt3qkxVO8sJXjXj/h17U6luSmvVk+9RLoBMSPKW2cFiMNLcxNGpRley9JG0ZP7E/Zn/lbMZUqs9d4nDwqRcKkYzjLJxmlKLXJp5M0Pb/VFga95UVLCzf8AhO9O/C9OWSXZBxJ3ChtmO8pfu6n4SVhay3fRz01jL9h9v2Xn5s2HaHQXE4KvOPo62IiouKqUKFWUZb8U7+qpWto82YnF0VSdq1OdNvhVpVIN+E4pkjF4nBODy01yd8uxrVfl2I7l4Gcjj6EY2Tg1xTUvBp5NeDRGqVcNLNOUfFS97jcnLOaMTVkfYYeU+ajrfi+76vJGRi6CzUr96t8IX95zliaTVnKOf3vfzIyRV04Gkt6/LJJaL66vPtZd3Ur/AGGI/ex/20UtSx1FeqpLuV/oXb1MU2sPWbUkpVE1vJxutxK6utCJ5L+awwAVSAAAAAAAAAAAAAAI+JbvxtbhfX821IznPL2vzf8A+fMDIgiUXK714638NQnU+Hwd/eBLBF3qltM/Ab0+Xw5fUCUDhSvbM5gAAAAAAAAa7052vicLh1WwlGNeSmlOMna0Gmm16yblvbul+ORTnSnpzXxivUowpuleDinK920pJXfDw0L62rs2niKUqNaO/Cdt6LvZ2d87arLTR6PIo/px0MWCluU6jnCUd9b8fWWbVrp2fDOxaBpUNrumvVp03Jv2pwUmlZZReqImK2nKrZVFGyd0oxjH32v5kmrs9tXZ0YXZznUhTTSc5Rgm+DlJJN+YzCcS2zqepQntGG9T9JaM1JKk5xjvQdp1JaQV1ZN6s9CU9n0o+zSpruhFfIg9FdjfomGp0fVc4r+klFWU5vOUudrvK/BIy5EocIU0tEl3KxzAIAAAAAAAAAAAAAAAAAAAAAAAAAAAAAAAAAAACsetn+0j+6/82fQTCYVs1kyPshf1vD/v6X+7E+gqu9OgAlm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3" b="23558"/>
          <a:stretch/>
        </p:blipFill>
        <p:spPr bwMode="auto">
          <a:xfrm>
            <a:off x="1187624" y="1844824"/>
            <a:ext cx="3769882" cy="1995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39560" b="5267"/>
          <a:stretch/>
        </p:blipFill>
        <p:spPr bwMode="auto">
          <a:xfrm>
            <a:off x="5436096" y="908720"/>
            <a:ext cx="1944299" cy="3274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8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8"/>
          <p:cNvGrpSpPr/>
          <p:nvPr/>
        </p:nvGrpSpPr>
        <p:grpSpPr>
          <a:xfrm>
            <a:off x="-1076341" y="821722"/>
            <a:ext cx="11737304" cy="5664826"/>
            <a:chOff x="308402" y="1988840"/>
            <a:chExt cx="4374185" cy="3279033"/>
          </a:xfrm>
        </p:grpSpPr>
        <p:grpSp>
          <p:nvGrpSpPr>
            <p:cNvPr id="15" name="组合 39"/>
            <p:cNvGrpSpPr/>
            <p:nvPr/>
          </p:nvGrpSpPr>
          <p:grpSpPr>
            <a:xfrm>
              <a:off x="308402" y="2003104"/>
              <a:ext cx="4374185" cy="196192"/>
              <a:chOff x="0" y="1392531"/>
              <a:chExt cx="8747448" cy="182261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1392531"/>
                <a:ext cx="8747448" cy="169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611560" y="1556792"/>
                <a:ext cx="7477053" cy="180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85000"/>
                      <a:lumOff val="1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6" name="矩形 7"/>
            <p:cNvSpPr/>
            <p:nvPr/>
          </p:nvSpPr>
          <p:spPr>
            <a:xfrm>
              <a:off x="1626104" y="2003104"/>
              <a:ext cx="1627751" cy="492437"/>
            </a:xfrm>
            <a:custGeom>
              <a:avLst/>
              <a:gdLst/>
              <a:ahLst/>
              <a:cxnLst/>
              <a:rect l="l" t="t" r="r" b="b"/>
              <a:pathLst>
                <a:path w="1512168" h="457470">
                  <a:moveTo>
                    <a:pt x="0" y="0"/>
                  </a:moveTo>
                  <a:lnTo>
                    <a:pt x="1512168" y="0"/>
                  </a:lnTo>
                  <a:lnTo>
                    <a:pt x="1512168" y="182261"/>
                  </a:lnTo>
                  <a:lnTo>
                    <a:pt x="1152128" y="182261"/>
                  </a:lnTo>
                  <a:lnTo>
                    <a:pt x="1152128" y="457470"/>
                  </a:lnTo>
                  <a:lnTo>
                    <a:pt x="364003" y="457470"/>
                  </a:lnTo>
                  <a:lnTo>
                    <a:pt x="364003" y="182261"/>
                  </a:lnTo>
                  <a:lnTo>
                    <a:pt x="0" y="1822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12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7" name="圆角矩形 41"/>
            <p:cNvSpPr/>
            <p:nvPr/>
          </p:nvSpPr>
          <p:spPr>
            <a:xfrm>
              <a:off x="947848" y="2477563"/>
              <a:ext cx="2925988" cy="2790310"/>
            </a:xfrm>
            <a:prstGeom prst="roundRect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" name="圆角矩形 42"/>
            <p:cNvSpPr/>
            <p:nvPr/>
          </p:nvSpPr>
          <p:spPr>
            <a:xfrm>
              <a:off x="1075312" y="2602819"/>
              <a:ext cx="2663293" cy="2539796"/>
            </a:xfrm>
            <a:prstGeom prst="roundRect">
              <a:avLst/>
            </a:prstGeom>
            <a:gradFill flip="none" rotWithShape="1">
              <a:gsLst>
                <a:gs pos="86000">
                  <a:srgbClr val="0070C0">
                    <a:shade val="30000"/>
                    <a:satMod val="115000"/>
                  </a:srgbClr>
                </a:gs>
                <a:gs pos="48000">
                  <a:srgbClr val="0070C0">
                    <a:shade val="67500"/>
                    <a:satMod val="115000"/>
                  </a:srgbClr>
                </a:gs>
                <a:gs pos="0">
                  <a:srgbClr val="058EFF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00B0F0"/>
              </a:solidFill>
              <a:prstDash val="solid"/>
            </a:ln>
            <a:effectLst>
              <a:innerShdw blurRad="114300">
                <a:srgbClr val="000D26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" name="椭圆 5"/>
            <p:cNvSpPr/>
            <p:nvPr/>
          </p:nvSpPr>
          <p:spPr>
            <a:xfrm>
              <a:off x="1427147" y="1988840"/>
              <a:ext cx="590784" cy="202799"/>
            </a:xfrm>
            <a:custGeom>
              <a:avLst/>
              <a:gdLst/>
              <a:ahLst/>
              <a:cxnLst/>
              <a:rect l="l" t="t" r="r" b="b"/>
              <a:pathLst>
                <a:path w="548834" h="188399">
                  <a:moveTo>
                    <a:pt x="274417" y="0"/>
                  </a:moveTo>
                  <a:cubicBezTo>
                    <a:pt x="404445" y="0"/>
                    <a:pt x="514349" y="79193"/>
                    <a:pt x="548834" y="188399"/>
                  </a:cubicBezTo>
                  <a:lnTo>
                    <a:pt x="0" y="188399"/>
                  </a:lnTo>
                  <a:cubicBezTo>
                    <a:pt x="34485" y="79193"/>
                    <a:pt x="144389" y="0"/>
                    <a:pt x="2744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C54"/>
                </a:gs>
                <a:gs pos="64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0" name="椭圆 5"/>
            <p:cNvSpPr/>
            <p:nvPr/>
          </p:nvSpPr>
          <p:spPr>
            <a:xfrm>
              <a:off x="2866296" y="1988840"/>
              <a:ext cx="590784" cy="202799"/>
            </a:xfrm>
            <a:custGeom>
              <a:avLst/>
              <a:gdLst/>
              <a:ahLst/>
              <a:cxnLst/>
              <a:rect l="l" t="t" r="r" b="b"/>
              <a:pathLst>
                <a:path w="548834" h="188399">
                  <a:moveTo>
                    <a:pt x="274417" y="0"/>
                  </a:moveTo>
                  <a:cubicBezTo>
                    <a:pt x="404445" y="0"/>
                    <a:pt x="514349" y="79193"/>
                    <a:pt x="548834" y="188399"/>
                  </a:cubicBezTo>
                  <a:lnTo>
                    <a:pt x="0" y="188399"/>
                  </a:lnTo>
                  <a:cubicBezTo>
                    <a:pt x="34485" y="79193"/>
                    <a:pt x="144389" y="0"/>
                    <a:pt x="27441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C54"/>
                </a:gs>
                <a:gs pos="64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1" name="圆角矩形 13"/>
            <p:cNvSpPr/>
            <p:nvPr/>
          </p:nvSpPr>
          <p:spPr>
            <a:xfrm>
              <a:off x="1079194" y="2602819"/>
              <a:ext cx="2663293" cy="961400"/>
            </a:xfrm>
            <a:custGeom>
              <a:avLst/>
              <a:gdLst/>
              <a:ahLst/>
              <a:cxnLst/>
              <a:rect l="l" t="t" r="r" b="b"/>
              <a:pathLst>
                <a:path w="2474179" h="893133">
                  <a:moveTo>
                    <a:pt x="393250" y="0"/>
                  </a:moveTo>
                  <a:lnTo>
                    <a:pt x="2080929" y="0"/>
                  </a:lnTo>
                  <a:cubicBezTo>
                    <a:pt x="2298115" y="0"/>
                    <a:pt x="2474179" y="176064"/>
                    <a:pt x="2474179" y="393250"/>
                  </a:cubicBezTo>
                  <a:lnTo>
                    <a:pt x="2474179" y="808270"/>
                  </a:lnTo>
                  <a:cubicBezTo>
                    <a:pt x="2139973" y="643196"/>
                    <a:pt x="1742291" y="548411"/>
                    <a:pt x="1315732" y="548411"/>
                  </a:cubicBezTo>
                  <a:cubicBezTo>
                    <a:pt x="820148" y="548411"/>
                    <a:pt x="363540" y="676354"/>
                    <a:pt x="0" y="893133"/>
                  </a:cubicBezTo>
                  <a:lnTo>
                    <a:pt x="0" y="393250"/>
                  </a:lnTo>
                  <a:cubicBezTo>
                    <a:pt x="0" y="176064"/>
                    <a:pt x="176064" y="0"/>
                    <a:pt x="393250" y="0"/>
                  </a:cubicBezTo>
                  <a:close/>
                </a:path>
              </a:pathLst>
            </a:custGeom>
            <a:solidFill>
              <a:srgbClr val="FFFFFF">
                <a:alpha val="2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547" y="61380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總結</a:t>
            </a:r>
            <a:endParaRPr lang="zh-TW" altLang="en-US" sz="5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087" y="2060848"/>
            <a:ext cx="7460871" cy="4680520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綠燈</a:t>
            </a:r>
            <a:r>
              <a:rPr lang="zh-TW" altLang="zh-TW" sz="2800" b="1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在閃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的時候就</a:t>
            </a:r>
            <a:r>
              <a:rPr lang="zh-TW" altLang="zh-TW" sz="2800" dirty="0">
                <a:solidFill>
                  <a:schemeClr val="bg1"/>
                </a:solidFill>
                <a:latin typeface="華康楷書體破音一" pitchFamily="18" charset="-120"/>
                <a:ea typeface="華康楷書體破音一" pitchFamily="18" charset="-120"/>
              </a:rPr>
              <a:t>不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能再通過馬路了</a:t>
            </a:r>
            <a:r>
              <a:rPr lang="zh-TW" altLang="zh-TW" sz="2800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黃燈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很重要，</a:t>
            </a:r>
            <a:r>
              <a:rPr lang="zh-TW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黃燈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告訴我們</a:t>
            </a:r>
            <a:r>
              <a:rPr lang="zh-TW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快要</a:t>
            </a:r>
            <a:r>
              <a:rPr lang="zh-TW" altLang="en-US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變</a:t>
            </a:r>
            <a:r>
              <a:rPr lang="zh-TW" altLang="zh-TW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紅燈</a:t>
            </a:r>
            <a:r>
              <a:rPr lang="zh-TW" altLang="zh-TW" sz="2800" b="1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了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，</a:t>
            </a:r>
            <a:r>
              <a:rPr lang="zh-TW" altLang="zh-TW" sz="2800" dirty="0">
                <a:solidFill>
                  <a:schemeClr val="bg1"/>
                </a:solidFill>
                <a:latin typeface="華康楷書體破音一" pitchFamily="18" charset="-120"/>
                <a:ea typeface="華康楷書體破音一" pitchFamily="18" charset="-120"/>
              </a:rPr>
              <a:t>不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能再通過馬路了</a:t>
            </a:r>
            <a:r>
              <a:rPr lang="zh-TW" altLang="zh-TW" sz="2800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華康標楷W5注音" pitchFamily="66" charset="-120"/>
              <a:ea typeface="華康標楷W5注音" pitchFamily="66" charset="-120"/>
            </a:endParaRPr>
          </a:p>
          <a:p>
            <a:r>
              <a:rPr lang="zh-TW" altLang="zh-TW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綠燈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走到一半變</a:t>
            </a:r>
            <a:r>
              <a:rPr lang="zh-TW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標楷W5注音" pitchFamily="66" charset="-120"/>
                <a:ea typeface="華康標楷W5注音" pitchFamily="66" charset="-120"/>
              </a:rPr>
              <a:t>黃燈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了，</a:t>
            </a:r>
            <a:r>
              <a:rPr lang="zh-TW" altLang="zh-TW" sz="2800" b="1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不要慌、</a:t>
            </a:r>
            <a:r>
              <a:rPr lang="zh-TW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停下來</a:t>
            </a:r>
            <a:r>
              <a:rPr lang="zh-TW" altLang="en-US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，</a:t>
            </a:r>
            <a:r>
              <a:rPr lang="zh-TW" altLang="zh-TW" sz="2800" b="1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讓大家看得到</a:t>
            </a:r>
            <a:r>
              <a:rPr lang="zh-TW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你</a:t>
            </a:r>
            <a:r>
              <a:rPr lang="en-US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例如：</a:t>
            </a:r>
            <a:r>
              <a:rPr lang="zh-TW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揮手</a:t>
            </a:r>
            <a:r>
              <a:rPr lang="en-US" altLang="zh-TW" sz="2800" b="1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)</a:t>
            </a:r>
            <a:r>
              <a:rPr lang="zh-TW" altLang="zh-TW" sz="2800" dirty="0" smtClean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，再</a:t>
            </a:r>
            <a:r>
              <a:rPr lang="zh-TW" altLang="zh-TW" sz="2800" dirty="0">
                <a:solidFill>
                  <a:schemeClr val="bg1"/>
                </a:solidFill>
                <a:latin typeface="華康標楷W5注音" pitchFamily="66" charset="-120"/>
                <a:ea typeface="華康標楷W5注音" pitchFamily="66" charset="-120"/>
              </a:rPr>
              <a:t>通過。</a:t>
            </a:r>
            <a:endParaRPr lang="zh-TW" altLang="en-US" sz="2800" dirty="0">
              <a:solidFill>
                <a:schemeClr val="bg1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43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989" y="2276872"/>
            <a:ext cx="3769882" cy="376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632">
            <a:off x="231119" y="766307"/>
            <a:ext cx="5251009" cy="19898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20992790">
            <a:off x="481631" y="1511632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02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7"/>
          <a:stretch/>
        </p:blipFill>
        <p:spPr bwMode="auto">
          <a:xfrm>
            <a:off x="3275856" y="2647633"/>
            <a:ext cx="3027591" cy="358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2">
            <a:off x="251520" y="931173"/>
            <a:ext cx="5251009" cy="19898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972330">
            <a:off x="502032" y="1676498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795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8"/>
          <a:stretch/>
        </p:blipFill>
        <p:spPr bwMode="auto">
          <a:xfrm>
            <a:off x="2195736" y="2492896"/>
            <a:ext cx="4752528" cy="38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2">
            <a:off x="251520" y="931173"/>
            <a:ext cx="5251009" cy="19898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rot="20972330">
            <a:off x="502032" y="1676498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14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4">
            <a:off x="165919" y="3252345"/>
            <a:ext cx="9173580" cy="313866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4437112"/>
            <a:ext cx="8784976" cy="79208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latin typeface="華康標楷W5注音" pitchFamily="66" charset="-120"/>
                <a:ea typeface="華康標楷W5注音" pitchFamily="66" charset="-120"/>
              </a:rPr>
              <a:t>1.</a:t>
            </a:r>
            <a:r>
              <a:rPr lang="zh-TW" altLang="en-US" sz="3200" b="1" dirty="0" smtClean="0">
                <a:latin typeface="華康標楷W5注音" pitchFamily="66" charset="-120"/>
                <a:ea typeface="華康標楷W5注音" pitchFamily="66" charset="-120"/>
              </a:rPr>
              <a:t>這個顏色的號誌代表什麼意思？</a:t>
            </a:r>
            <a:r>
              <a:rPr lang="en-US" altLang="zh-TW" sz="3200" b="1" dirty="0">
                <a:latin typeface="華康標楷W5注音" pitchFamily="66" charset="-120"/>
                <a:ea typeface="華康標楷W5注音" pitchFamily="66" charset="-120"/>
              </a:rPr>
              <a:t/>
            </a:r>
            <a:br>
              <a:rPr lang="en-US" altLang="zh-TW" sz="3200" b="1" dirty="0">
                <a:latin typeface="華康標楷W5注音" pitchFamily="66" charset="-120"/>
                <a:ea typeface="華康標楷W5注音" pitchFamily="66" charset="-120"/>
              </a:rPr>
            </a:br>
            <a:r>
              <a:rPr lang="en-US" altLang="zh-TW" sz="3200" b="1" dirty="0" smtClean="0">
                <a:latin typeface="華康標楷W5注音" pitchFamily="66" charset="-120"/>
                <a:ea typeface="華康標楷W5注音" pitchFamily="66" charset="-120"/>
              </a:rPr>
              <a:t>2.</a:t>
            </a:r>
            <a:r>
              <a:rPr lang="zh-TW" altLang="en-US" sz="3200" b="1" dirty="0" smtClean="0">
                <a:latin typeface="華康標楷W5注音" pitchFamily="66" charset="-120"/>
                <a:ea typeface="華康標楷W5注音" pitchFamily="66" charset="-120"/>
              </a:rPr>
              <a:t>綠燈亮了要注意什麼？</a:t>
            </a:r>
            <a:endParaRPr lang="zh-TW" altLang="en-US" sz="3200" b="1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04" y="1124744"/>
            <a:ext cx="3155872" cy="214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37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1" t="12432" r="5092"/>
          <a:stretch/>
        </p:blipFill>
        <p:spPr bwMode="auto">
          <a:xfrm>
            <a:off x="2195736" y="2636912"/>
            <a:ext cx="4824536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2">
            <a:off x="251520" y="931173"/>
            <a:ext cx="5251009" cy="19898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972330">
            <a:off x="502032" y="1676498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73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88">
            <a:off x="181499" y="3123955"/>
            <a:ext cx="9173580" cy="313425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4437112"/>
            <a:ext cx="8784976" cy="792088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dirty="0" smtClean="0">
                <a:latin typeface="華康標楷W5注音" pitchFamily="66" charset="-120"/>
                <a:ea typeface="華康標楷W5注音" pitchFamily="66" charset="-120"/>
              </a:rPr>
              <a:t>1.</a:t>
            </a:r>
            <a:r>
              <a:rPr lang="zh-TW" altLang="en-US" sz="3000" b="1" dirty="0" smtClean="0">
                <a:latin typeface="華康標楷W5注音" pitchFamily="66" charset="-120"/>
                <a:ea typeface="華康標楷W5注音" pitchFamily="66" charset="-120"/>
              </a:rPr>
              <a:t>這個顏色的號誌代表什麼意思？</a:t>
            </a:r>
            <a:r>
              <a:rPr lang="en-US" altLang="zh-TW" sz="3000" b="1" dirty="0" smtClean="0">
                <a:latin typeface="華康標楷W5注音" pitchFamily="66" charset="-120"/>
                <a:ea typeface="華康標楷W5注音" pitchFamily="66" charset="-120"/>
              </a:rPr>
              <a:t/>
            </a:r>
            <a:br>
              <a:rPr lang="en-US" altLang="zh-TW" sz="3000" b="1" dirty="0" smtClean="0">
                <a:latin typeface="華康標楷W5注音" pitchFamily="66" charset="-120"/>
                <a:ea typeface="華康標楷W5注音" pitchFamily="66" charset="-120"/>
              </a:rPr>
            </a:br>
            <a:r>
              <a:rPr lang="en-US" altLang="zh-TW" sz="3000" b="1" dirty="0" smtClean="0">
                <a:latin typeface="華康標楷W5注音" pitchFamily="66" charset="-120"/>
                <a:ea typeface="華康標楷W5注音" pitchFamily="66" charset="-120"/>
              </a:rPr>
              <a:t>2.</a:t>
            </a:r>
            <a:r>
              <a:rPr lang="zh-TW" altLang="en-US" sz="3000" b="1" dirty="0" smtClean="0">
                <a:latin typeface="華康標楷W5注音" pitchFamily="66" charset="-120"/>
                <a:ea typeface="華康標楷W5注音" pitchFamily="66" charset="-120"/>
              </a:rPr>
              <a:t>綠燈亮了要注意什麼？</a:t>
            </a:r>
            <a:endParaRPr lang="zh-TW" altLang="en-US" sz="3000" b="1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124744"/>
            <a:ext cx="3240360" cy="232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08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20653" r="6464" b="7627"/>
          <a:stretch/>
        </p:blipFill>
        <p:spPr bwMode="auto">
          <a:xfrm>
            <a:off x="2123728" y="2492896"/>
            <a:ext cx="4896544" cy="38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172">
            <a:off x="251520" y="931173"/>
            <a:ext cx="5251009" cy="19898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972330">
            <a:off x="502032" y="1676498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標楷W5注音" pitchFamily="66" charset="-120"/>
                <a:ea typeface="華康標楷W5注音" pitchFamily="66" charset="-120"/>
                <a:cs typeface="+mj-cs"/>
              </a:rPr>
              <a:t>這是什麼？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881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157">
            <a:off x="164560" y="3265950"/>
            <a:ext cx="9173580" cy="313425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15516" y="4437031"/>
            <a:ext cx="8784976" cy="792088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latin typeface="華康標楷W5注音" pitchFamily="66" charset="-120"/>
                <a:ea typeface="華康標楷W5注音" pitchFamily="66" charset="-120"/>
              </a:rPr>
              <a:t>1.</a:t>
            </a:r>
            <a:r>
              <a:rPr lang="zh-TW" altLang="en-US" sz="3200" b="1" dirty="0" smtClean="0">
                <a:latin typeface="華康標楷W5注音" pitchFamily="66" charset="-120"/>
                <a:ea typeface="華康標楷W5注音" pitchFamily="66" charset="-120"/>
              </a:rPr>
              <a:t>這個顏色的號誌代表什麼意思？</a:t>
            </a:r>
            <a:r>
              <a:rPr lang="en-US" altLang="zh-TW" sz="3200" b="1" dirty="0">
                <a:latin typeface="華康標楷W5注音" pitchFamily="66" charset="-120"/>
                <a:ea typeface="華康標楷W5注音" pitchFamily="66" charset="-120"/>
              </a:rPr>
              <a:t/>
            </a:r>
            <a:br>
              <a:rPr lang="en-US" altLang="zh-TW" sz="3200" b="1" dirty="0">
                <a:latin typeface="華康標楷W5注音" pitchFamily="66" charset="-120"/>
                <a:ea typeface="華康標楷W5注音" pitchFamily="66" charset="-120"/>
              </a:rPr>
            </a:br>
            <a:r>
              <a:rPr lang="en-US" altLang="zh-TW" sz="3200" b="1" dirty="0" smtClean="0">
                <a:latin typeface="華康標楷W5注音" pitchFamily="66" charset="-120"/>
                <a:ea typeface="華康標楷W5注音" pitchFamily="66" charset="-120"/>
              </a:rPr>
              <a:t>2.</a:t>
            </a:r>
            <a:r>
              <a:rPr lang="zh-TW" altLang="en-US" sz="3200" b="1" dirty="0" smtClean="0">
                <a:latin typeface="華康標楷W5注音" pitchFamily="66" charset="-120"/>
                <a:ea typeface="華康標楷W5注音" pitchFamily="66" charset="-120"/>
              </a:rPr>
              <a:t>綠燈亮了要注意什麼？</a:t>
            </a:r>
            <a:endParaRPr lang="zh-TW" altLang="en-US" sz="3200" b="1" dirty="0">
              <a:latin typeface="華康標楷W5注音" pitchFamily="66" charset="-120"/>
              <a:ea typeface="華康標楷W5注音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4" y="1124744"/>
            <a:ext cx="2462341" cy="232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83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132</Words>
  <Application>Microsoft Office PowerPoint</Application>
  <PresentationFormat>如螢幕大小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1.這個顏色的號誌代表什麼意思？ 2.綠燈亮了要注意什麼？</vt:lpstr>
      <vt:lpstr>PowerPoint 簡報</vt:lpstr>
      <vt:lpstr>1.這個顏色的號誌代表什麼意思？ 2.綠燈亮了要注意什麼？</vt:lpstr>
      <vt:lpstr>PowerPoint 簡報</vt:lpstr>
      <vt:lpstr>1.這個顏色的號誌代表什麼意思？ 2.綠燈亮了要注意什麼？</vt:lpstr>
      <vt:lpstr>PowerPoint 簡報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路口常見號誌</dc:title>
  <dc:creator>cdps-ac8656</dc:creator>
  <cp:lastModifiedBy>PowerUser</cp:lastModifiedBy>
  <cp:revision>15</cp:revision>
  <dcterms:created xsi:type="dcterms:W3CDTF">2015-05-25T08:27:59Z</dcterms:created>
  <dcterms:modified xsi:type="dcterms:W3CDTF">2015-12-18T09:03:41Z</dcterms:modified>
</cp:coreProperties>
</file>