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2" r:id="rId5"/>
    <p:sldId id="260" r:id="rId6"/>
    <p:sldId id="261" r:id="rId7"/>
    <p:sldId id="280" r:id="rId8"/>
    <p:sldId id="262" r:id="rId9"/>
    <p:sldId id="263" r:id="rId10"/>
    <p:sldId id="273" r:id="rId11"/>
    <p:sldId id="275" r:id="rId12"/>
    <p:sldId id="281" r:id="rId13"/>
    <p:sldId id="282" r:id="rId14"/>
    <p:sldId id="283" r:id="rId15"/>
    <p:sldId id="284" r:id="rId16"/>
    <p:sldId id="277" r:id="rId17"/>
    <p:sldId id="271" r:id="rId18"/>
    <p:sldId id="27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872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2015/12/22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10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2015/12/22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278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2015/12/22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623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2015/12/22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04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2015/12/22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69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2015/12/22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36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2015/12/22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02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2015/12/22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813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2015/12/22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900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2015/12/22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01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5E15-F9A6-4198-88CF-97DF0A2C7EE9}" type="datetimeFigureOut">
              <a:rPr lang="zh-TW" altLang="en-US" smtClean="0"/>
              <a:t>2015/12/22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87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86751"/>
            <a:ext cx="7886700" cy="1008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837329"/>
            <a:ext cx="7886700" cy="3339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75E15-F9A6-4198-88CF-97DF0A2C7EE9}" type="datetimeFigureOut">
              <a:rPr lang="zh-TW" altLang="en-US" smtClean="0"/>
              <a:t>2015/12/22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A572F-ACAB-4279-9A5E-13C35E13F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17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g1UV9JZpO8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168.motc.gov.tw/TC/VideoContent.aspx?id=173&amp;chk=8ea4b00c-6e50-4d5d-8b01-3207f2ee5da5&amp;v=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168.motc.gov.tw/TC/VideoContent.aspx?id=186&amp;chk=7d73998d-d674-4f40-a754-0f64d1218041&amp;v=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AeQzpuxQNI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werUser\Desktop\LOGO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5705475"/>
            <a:ext cx="23622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7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6451" y="1848274"/>
            <a:ext cx="7886700" cy="12939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zh-TW" sz="3600" dirty="0">
                <a:latin typeface="華康標楷W5注音字" pitchFamily="66" charset="-120"/>
                <a:ea typeface="華康標楷W5注音字" pitchFamily="66" charset="-120"/>
                <a:hlinkClick r:id="rId2"/>
              </a:rPr>
              <a:t>交通安全宣導</a:t>
            </a:r>
            <a:r>
              <a:rPr lang="zh-TW" altLang="zh-TW" sz="3600" dirty="0" smtClean="0">
                <a:latin typeface="華康標楷W5注音字" pitchFamily="66" charset="-120"/>
                <a:ea typeface="華康標楷W5注音字" pitchFamily="66" charset="-120"/>
                <a:hlinkClick r:id="rId2"/>
              </a:rPr>
              <a:t>動畫</a:t>
            </a:r>
            <a:endParaRPr lang="en-US" altLang="zh-TW" sz="3600" dirty="0" smtClean="0">
              <a:latin typeface="華康標楷W5注音字" pitchFamily="66" charset="-120"/>
              <a:ea typeface="華康標楷W5注音字" pitchFamily="66" charset="-120"/>
              <a:hlinkClick r:id="rId2"/>
            </a:endParaRPr>
          </a:p>
          <a:p>
            <a:pPr marL="0" indent="0" algn="ctr">
              <a:buNone/>
            </a:pPr>
            <a:r>
              <a:rPr lang="zh-TW" altLang="zh-TW" sz="3600" dirty="0" smtClean="0">
                <a:latin typeface="華康標楷W5注音字" pitchFamily="66" charset="-120"/>
                <a:ea typeface="華康標楷W5注音字" pitchFamily="66" charset="-120"/>
                <a:hlinkClick r:id="rId2"/>
              </a:rPr>
              <a:t>汽車</a:t>
            </a:r>
            <a:r>
              <a:rPr lang="zh-TW" altLang="zh-TW" sz="3600" dirty="0">
                <a:latin typeface="華康標楷W5注音字" pitchFamily="66" charset="-120"/>
                <a:ea typeface="華康標楷W5注音字" pitchFamily="66" charset="-120"/>
                <a:hlinkClick r:id="rId2"/>
              </a:rPr>
              <a:t>安全帶篇</a:t>
            </a:r>
            <a:endParaRPr lang="zh-TW" altLang="en-US" sz="3600" dirty="0">
              <a:latin typeface="華康標楷W5注音字" pitchFamily="66" charset="-120"/>
              <a:ea typeface="華康標楷W5注音字" pitchFamily="66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44" y="3232639"/>
            <a:ext cx="4895850" cy="28194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14532" y="6308561"/>
            <a:ext cx="4835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u="sng" dirty="0"/>
              <a:t>影片</a:t>
            </a:r>
            <a:r>
              <a:rPr lang="zh-TW" altLang="en-US" sz="1200" u="sng" dirty="0" smtClean="0"/>
              <a:t>來源：交通部道安委員會</a:t>
            </a:r>
            <a:endParaRPr lang="zh-TW" alt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27925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zh-TW" sz="4000" dirty="0">
                <a:latin typeface="華康標楷W5注音字" pitchFamily="66" charset="-120"/>
                <a:ea typeface="華康標楷W5注音字" pitchFamily="66" charset="-120"/>
              </a:rPr>
              <a:t>從剛剛的影片</a:t>
            </a:r>
            <a:r>
              <a:rPr lang="zh-TW" altLang="zh-TW" sz="4000" dirty="0" smtClean="0">
                <a:latin typeface="華康標楷W5注音字" pitchFamily="66" charset="-120"/>
                <a:ea typeface="華康標楷W5注音字" pitchFamily="66" charset="-120"/>
              </a:rPr>
              <a:t>中</a:t>
            </a:r>
            <a:endParaRPr lang="zh-TW" altLang="zh-TW" sz="4000" dirty="0">
              <a:latin typeface="華康標楷W5注音字" pitchFamily="66" charset="-120"/>
              <a:ea typeface="華康標楷W5注音字" pitchFamily="66" charset="-120"/>
            </a:endParaRPr>
          </a:p>
          <a:p>
            <a:pPr marL="0" indent="0" algn="ctr">
              <a:buNone/>
            </a:pPr>
            <a:r>
              <a:rPr lang="zh-TW" altLang="zh-TW" sz="4000" dirty="0">
                <a:latin typeface="華康標楷W5注音字" pitchFamily="66" charset="-120"/>
                <a:ea typeface="華康標楷W5注音字" pitchFamily="66" charset="-120"/>
              </a:rPr>
              <a:t>大家可以看到</a:t>
            </a:r>
          </a:p>
          <a:p>
            <a:pPr marL="0" indent="0" algn="ctr">
              <a:buNone/>
            </a:pPr>
            <a:r>
              <a:rPr lang="zh-TW" altLang="zh-TW" sz="4000" b="1" dirty="0">
                <a:solidFill>
                  <a:srgbClr val="FF0000"/>
                </a:solidFill>
                <a:latin typeface="華康標楷W5注音字" pitchFamily="66" charset="-120"/>
                <a:ea typeface="華康標楷W5注音字" pitchFamily="66" charset="-120"/>
              </a:rPr>
              <a:t>兒童安全座椅</a:t>
            </a:r>
            <a:r>
              <a:rPr lang="zh-TW" altLang="zh-TW" sz="4000" dirty="0">
                <a:latin typeface="華康標楷W5注音字" pitchFamily="66" charset="-120"/>
                <a:ea typeface="華康標楷W5注音字" pitchFamily="66" charset="-120"/>
              </a:rPr>
              <a:t>的</a:t>
            </a:r>
            <a:r>
              <a:rPr lang="zh-TW" altLang="zh-TW" sz="4000" dirty="0" smtClean="0">
                <a:latin typeface="華康標楷W5注音字" pitchFamily="66" charset="-120"/>
                <a:ea typeface="華康標楷W5注音字" pitchFamily="66" charset="-120"/>
              </a:rPr>
              <a:t>重要性</a:t>
            </a:r>
            <a:endParaRPr lang="zh-TW" altLang="zh-TW" sz="4000" dirty="0">
              <a:latin typeface="華康標楷W5注音字" pitchFamily="66" charset="-120"/>
              <a:ea typeface="華康標楷W5注音字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94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613410" y="1350531"/>
            <a:ext cx="7886700" cy="1008529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戴安全帽的重要性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7300" y="2220109"/>
            <a:ext cx="7886700" cy="3339633"/>
          </a:xfrm>
        </p:spPr>
        <p:txBody>
          <a:bodyPr/>
          <a:lstStyle/>
          <a:p>
            <a:r>
              <a:rPr lang="zh-TW" altLang="en-US" b="1" dirty="0" smtClean="0"/>
              <a:t>騎乘機車請務必戴安全帽</a:t>
            </a:r>
            <a:endParaRPr lang="en-US" altLang="zh-TW" b="1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58" y="2693397"/>
            <a:ext cx="5646420" cy="376231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5115" y="6387822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u="sng" dirty="0"/>
              <a:t>影片來源：交通部道安委員會</a:t>
            </a:r>
          </a:p>
        </p:txBody>
      </p:sp>
    </p:spTree>
    <p:extLst>
      <p:ext uri="{BB962C8B-B14F-4D97-AF65-F5344CB8AC3E}">
        <p14:creationId xmlns:p14="http://schemas.microsoft.com/office/powerpoint/2010/main" val="5867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28650" y="1999129"/>
            <a:ext cx="7886700" cy="3339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zh-TW" sz="3600" dirty="0">
                <a:latin typeface="王漢宗中楷體注音" pitchFamily="82" charset="-120"/>
                <a:ea typeface="王漢宗中楷體注音" pitchFamily="82" charset="-120"/>
              </a:rPr>
              <a:t>各位小朋友</a:t>
            </a:r>
          </a:p>
          <a:p>
            <a:pPr marL="0" indent="0" algn="ctr">
              <a:buNone/>
            </a:pPr>
            <a:r>
              <a:rPr lang="zh-TW" altLang="zh-TW" sz="3600" dirty="0">
                <a:latin typeface="王漢宗中楷體注音" pitchFamily="82" charset="-120"/>
                <a:ea typeface="王漢宗中楷體注音" pitchFamily="82" charset="-120"/>
              </a:rPr>
              <a:t>剛剛的影片</a:t>
            </a: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中</a:t>
            </a:r>
            <a:endParaRPr lang="en-US" altLang="zh-TW" sz="3600" dirty="0" smtClean="0">
              <a:latin typeface="王漢宗中楷體注音" pitchFamily="82" charset="-120"/>
              <a:ea typeface="王漢宗中楷體注音" pitchFamily="82" charset="-120"/>
            </a:endParaRPr>
          </a:p>
          <a:p>
            <a:pPr marL="0" indent="0" algn="ctr">
              <a:buNone/>
            </a:pPr>
            <a:r>
              <a:rPr lang="zh-TW" altLang="en-US" sz="3600" dirty="0" smtClean="0">
                <a:latin typeface="王漢宗中楷體注音" pitchFamily="82" charset="-120"/>
                <a:ea typeface="王漢宗中楷體注音" pitchFamily="82" charset="-120"/>
              </a:rPr>
              <a:t>你分享一下</a:t>
            </a:r>
            <a:r>
              <a:rPr lang="en-US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:</a:t>
            </a:r>
          </a:p>
          <a:p>
            <a:pPr marL="0" indent="0" algn="ctr">
              <a:buNone/>
            </a:pPr>
            <a:r>
              <a:rPr lang="zh-TW" altLang="en-US" sz="3600" dirty="0" smtClean="0">
                <a:solidFill>
                  <a:srgbClr val="0000FF"/>
                </a:solidFill>
                <a:latin typeface="王漢宗中楷體注音" pitchFamily="82" charset="-120"/>
                <a:ea typeface="王漢宗中楷體注音" pitchFamily="82" charset="-120"/>
              </a:rPr>
              <a:t>若你沒有戴上安全帽</a:t>
            </a:r>
            <a:endParaRPr lang="en-US" altLang="zh-TW" sz="3600" dirty="0" smtClean="0">
              <a:solidFill>
                <a:srgbClr val="0000FF"/>
              </a:solidFill>
              <a:latin typeface="王漢宗中楷體注音" pitchFamily="82" charset="-120"/>
              <a:ea typeface="王漢宗中楷體注音" pitchFamily="82" charset="-120"/>
            </a:endParaRPr>
          </a:p>
          <a:p>
            <a:pPr marL="0" indent="0" algn="ctr">
              <a:buNone/>
            </a:pPr>
            <a:r>
              <a:rPr lang="zh-TW" altLang="en-US" sz="3600" dirty="0" smtClean="0">
                <a:solidFill>
                  <a:srgbClr val="0000FF"/>
                </a:solidFill>
                <a:latin typeface="王漢宗中楷體注音" pitchFamily="82" charset="-120"/>
                <a:ea typeface="王漢宗中楷體注音" pitchFamily="82" charset="-120"/>
              </a:rPr>
              <a:t>遇到危險會發生甚麼傷害</a:t>
            </a:r>
            <a:r>
              <a:rPr lang="en-US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?</a:t>
            </a:r>
            <a:endParaRPr lang="zh-TW" altLang="zh-TW" sz="3600" dirty="0">
              <a:latin typeface="王漢宗中楷體注音" pitchFamily="82" charset="-120"/>
              <a:ea typeface="王漢宗中楷體注音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17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659130" y="1350531"/>
            <a:ext cx="7886700" cy="1008529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適合自己的安全帽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1050" y="2182009"/>
            <a:ext cx="7886700" cy="3339633"/>
          </a:xfrm>
        </p:spPr>
        <p:txBody>
          <a:bodyPr/>
          <a:lstStyle/>
          <a:p>
            <a:r>
              <a:rPr lang="zh-TW" altLang="en-US" dirty="0" smtClean="0"/>
              <a:t>如何選擇適合自己的安全帽</a:t>
            </a:r>
            <a:endParaRPr lang="en-US" altLang="zh-TW" dirty="0" smtClean="0"/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2576293"/>
            <a:ext cx="5463540" cy="37233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5115" y="6387822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u="sng" dirty="0"/>
              <a:t>影片來源：交通部道安委員會</a:t>
            </a:r>
          </a:p>
        </p:txBody>
      </p:sp>
    </p:spTree>
    <p:extLst>
      <p:ext uri="{BB962C8B-B14F-4D97-AF65-F5344CB8AC3E}">
        <p14:creationId xmlns:p14="http://schemas.microsoft.com/office/powerpoint/2010/main" val="24938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689463" y="2327827"/>
            <a:ext cx="8120816" cy="3339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王漢宗中楷體注音" pitchFamily="82" charset="-120"/>
                <a:ea typeface="王漢宗中楷體注音" pitchFamily="82" charset="-120"/>
                <a:cs typeface="+mn-cs"/>
              </a:rPr>
              <a:t>各位小朋友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王漢宗中楷體注音" pitchFamily="82" charset="-120"/>
                <a:ea typeface="王漢宗中楷體注音" pitchFamily="82" charset="-120"/>
                <a:cs typeface="+mn-cs"/>
              </a:rPr>
              <a:t>剛剛的影片中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王漢宗中楷體注音" pitchFamily="82" charset="-120"/>
                <a:ea typeface="王漢宗中楷體注音" pitchFamily="82" charset="-120"/>
                <a:cs typeface="+mn-cs"/>
              </a:rPr>
              <a:t>說到了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王漢宗中楷體注音" pitchFamily="82" charset="-120"/>
                <a:ea typeface="王漢宗中楷體注音" pitchFamily="82" charset="-120"/>
                <a:cs typeface="+mn-cs"/>
              </a:rPr>
              <a:t>如何正確戴安全帽</a:t>
            </a:r>
            <a:endParaRPr kumimoji="0" lang="zh-TW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王漢宗中楷體注音" pitchFamily="82" charset="-120"/>
              <a:ea typeface="王漢宗中楷體注音" pitchFamily="82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王漢宗中楷體注音" pitchFamily="82" charset="-120"/>
                <a:ea typeface="王漢宗中楷體注音" pitchFamily="82" charset="-120"/>
                <a:cs typeface="+mn-cs"/>
              </a:rPr>
              <a:t>有二點要注意的是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王漢宗中楷體注音" pitchFamily="82" charset="-120"/>
                <a:ea typeface="王漢宗中楷體注音" pitchFamily="82" charset="-120"/>
                <a:cs typeface="+mn-cs"/>
              </a:rPr>
              <a:t>什</a:t>
            </a:r>
            <a:r>
              <a:rPr kumimoji="0" lang="zh-TW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王漢宗中楷體注音" pitchFamily="82" charset="-120"/>
                <a:ea typeface="王漢宗中楷體注音" pitchFamily="82" charset="-120"/>
                <a:cs typeface="+mn-cs"/>
              </a:rPr>
              <a:t>麼？</a:t>
            </a:r>
            <a:endParaRPr kumimoji="0" lang="zh-TW" altLang="zh-TW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王漢宗中楷體注音" pitchFamily="82" charset="-120"/>
              <a:ea typeface="王漢宗中楷體注音" pitchFamily="82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69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3151654"/>
            <a:ext cx="7886700" cy="3339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dirty="0" smtClean="0">
                <a:latin typeface="華康標楷W5注音字" pitchFamily="66" charset="-120"/>
                <a:ea typeface="華康標楷W5注音字" pitchFamily="66" charset="-120"/>
              </a:rPr>
              <a:t>愛的小提醒</a:t>
            </a:r>
            <a:endParaRPr lang="zh-TW" altLang="en-US" sz="4400" dirty="0">
              <a:latin typeface="華康標楷W5注音字" pitchFamily="66" charset="-120"/>
              <a:ea typeface="華康標楷W5注音字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08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92515" y="2792153"/>
            <a:ext cx="4494335" cy="318002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搭乘汽車時，</a:t>
            </a:r>
            <a:r>
              <a:rPr lang="zh-TW" altLang="zh-TW" dirty="0" smtClean="0"/>
              <a:t>吃</a:t>
            </a:r>
            <a:r>
              <a:rPr lang="zh-TW" altLang="zh-TW" dirty="0"/>
              <a:t>完食物的包裝，應該如何處理</a:t>
            </a:r>
            <a:r>
              <a:rPr lang="zh-TW" altLang="zh-TW" dirty="0" smtClean="0"/>
              <a:t>？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zh-TW" dirty="0" smtClean="0"/>
              <a:t>可以</a:t>
            </a:r>
            <a:r>
              <a:rPr lang="zh-TW" altLang="zh-TW" dirty="0"/>
              <a:t>丟到窗外嗎</a:t>
            </a:r>
            <a:r>
              <a:rPr lang="zh-TW" altLang="zh-TW" dirty="0" smtClean="0"/>
              <a:t>？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zh-TW" dirty="0" smtClean="0"/>
              <a:t>會</a:t>
            </a:r>
            <a:r>
              <a:rPr lang="zh-TW" altLang="zh-TW" dirty="0"/>
              <a:t>造成甚麼結果</a:t>
            </a:r>
            <a:r>
              <a:rPr lang="zh-TW" altLang="zh-TW" dirty="0" smtClean="0"/>
              <a:t>？</a:t>
            </a:r>
            <a:endParaRPr lang="en-US" altLang="zh-TW" dirty="0"/>
          </a:p>
        </p:txBody>
      </p:sp>
      <p:grpSp>
        <p:nvGrpSpPr>
          <p:cNvPr id="5" name="群組 4"/>
          <p:cNvGrpSpPr/>
          <p:nvPr/>
        </p:nvGrpSpPr>
        <p:grpSpPr>
          <a:xfrm>
            <a:off x="409575" y="2628900"/>
            <a:ext cx="4210050" cy="3009899"/>
            <a:chOff x="762000" y="3066342"/>
            <a:chExt cx="3448050" cy="2337269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3066342"/>
              <a:ext cx="3448050" cy="2337269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762000" y="3267075"/>
              <a:ext cx="3295650" cy="2136536"/>
            </a:xfrm>
            <a:prstGeom prst="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38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3900" y="2818279"/>
            <a:ext cx="7886700" cy="3339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dirty="0" smtClean="0">
                <a:latin typeface="華康標楷W5注音字" pitchFamily="66" charset="-120"/>
                <a:ea typeface="華康標楷W5注音字" pitchFamily="66" charset="-120"/>
              </a:rPr>
              <a:t>希望大家都能夠</a:t>
            </a:r>
            <a:endParaRPr lang="en-US" altLang="zh-TW" sz="4400" dirty="0" smtClean="0">
              <a:latin typeface="華康標楷W5注音字" pitchFamily="66" charset="-120"/>
              <a:ea typeface="華康標楷W5注音字" pitchFamily="66" charset="-120"/>
            </a:endParaRPr>
          </a:p>
          <a:p>
            <a:pPr marL="0" indent="0" algn="ctr">
              <a:buNone/>
            </a:pPr>
            <a:r>
              <a:rPr lang="zh-TW" altLang="en-US" sz="4400" dirty="0" smtClean="0">
                <a:latin typeface="華康標楷W5注音字" pitchFamily="66" charset="-120"/>
                <a:ea typeface="華康標楷W5注音字" pitchFamily="66" charset="-120"/>
              </a:rPr>
              <a:t>快快樂樂的出門</a:t>
            </a:r>
            <a:endParaRPr lang="en-US" altLang="zh-TW" sz="4400" dirty="0" smtClean="0">
              <a:latin typeface="華康標楷W5注音字" pitchFamily="66" charset="-120"/>
              <a:ea typeface="華康標楷W5注音字" pitchFamily="66" charset="-120"/>
            </a:endParaRPr>
          </a:p>
          <a:p>
            <a:pPr marL="0" indent="0" algn="ctr">
              <a:buNone/>
            </a:pPr>
            <a:r>
              <a:rPr lang="zh-TW" altLang="en-US" sz="4400" dirty="0" smtClean="0">
                <a:latin typeface="華康標楷W5注音字" pitchFamily="66" charset="-120"/>
                <a:ea typeface="華康標楷W5注音字" pitchFamily="66" charset="-120"/>
              </a:rPr>
              <a:t>平平安安的回家喔</a:t>
            </a:r>
            <a:endParaRPr lang="zh-TW" altLang="en-US" sz="4400" dirty="0">
              <a:latin typeface="華康標楷W5注音字" pitchFamily="66" charset="-120"/>
              <a:ea typeface="華康標楷W5注音字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19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zh-TW" sz="3600" dirty="0">
                <a:latin typeface="王漢宗中楷體注音" pitchFamily="82" charset="-120"/>
                <a:ea typeface="王漢宗中楷體注音" pitchFamily="82" charset="-120"/>
              </a:rPr>
              <a:t>上、下</a:t>
            </a: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學</a:t>
            </a:r>
            <a:r>
              <a:rPr lang="zh-TW" altLang="en-US" sz="3600" dirty="0" smtClean="0">
                <a:latin typeface="王漢宗中楷體注音" pitchFamily="82" charset="-120"/>
                <a:ea typeface="王漢宗中楷體注音" pitchFamily="82" charset="-120"/>
              </a:rPr>
              <a:t>時</a:t>
            </a:r>
            <a:endParaRPr lang="en-US" altLang="zh-TW" sz="3600" dirty="0" smtClean="0">
              <a:latin typeface="王漢宗中楷體注音" pitchFamily="82" charset="-120"/>
              <a:ea typeface="王漢宗中楷體注音" pitchFamily="82" charset="-120"/>
            </a:endParaRPr>
          </a:p>
          <a:p>
            <a:pPr marL="0" indent="0" algn="ctr">
              <a:buNone/>
            </a:pP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搭乘</a:t>
            </a:r>
            <a:r>
              <a:rPr lang="zh-TW" altLang="zh-TW" sz="3600" dirty="0">
                <a:latin typeface="王漢宗中楷體注音" pitchFamily="82" charset="-120"/>
                <a:ea typeface="王漢宗中楷體注音" pitchFamily="82" charset="-120"/>
              </a:rPr>
              <a:t>汽車請</a:t>
            </a: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舉手</a:t>
            </a:r>
            <a:r>
              <a:rPr lang="zh-TW" altLang="en-US" sz="3600" dirty="0" smtClean="0">
                <a:latin typeface="王漢宗中楷體注音" pitchFamily="82" charset="-120"/>
                <a:ea typeface="王漢宗中楷體注音" pitchFamily="82" charset="-120"/>
              </a:rPr>
              <a:t>！</a:t>
            </a:r>
            <a:endParaRPr lang="zh-TW" altLang="zh-TW" sz="3600" dirty="0">
              <a:latin typeface="王漢宗中楷體注音" pitchFamily="82" charset="-120"/>
              <a:ea typeface="王漢宗中楷體注音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929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468" y="2679388"/>
            <a:ext cx="7886700" cy="3339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小朋友</a:t>
            </a:r>
            <a:endParaRPr lang="en-US" altLang="zh-TW" sz="3600" dirty="0" smtClean="0">
              <a:latin typeface="王漢宗中楷體注音" pitchFamily="82" charset="-120"/>
              <a:ea typeface="王漢宗中楷體注音" pitchFamily="82" charset="-120"/>
            </a:endParaRPr>
          </a:p>
          <a:p>
            <a:pPr marL="0" indent="0" algn="ctr">
              <a:buNone/>
            </a:pP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是否</a:t>
            </a:r>
            <a:r>
              <a:rPr lang="zh-TW" altLang="zh-TW" sz="3600" dirty="0">
                <a:latin typeface="王漢宗中楷體注音" pitchFamily="82" charset="-120"/>
                <a:ea typeface="王漢宗中楷體注音" pitchFamily="82" charset="-120"/>
              </a:rPr>
              <a:t>知道搭乘汽車</a:t>
            </a:r>
            <a:endParaRPr lang="en-US" altLang="zh-TW" sz="3600" dirty="0">
              <a:latin typeface="王漢宗中楷體注音" pitchFamily="82" charset="-120"/>
              <a:ea typeface="王漢宗中楷體注音" pitchFamily="82" charset="-120"/>
            </a:endParaRPr>
          </a:p>
          <a:p>
            <a:pPr marL="0" indent="0" algn="ctr">
              <a:buNone/>
            </a:pPr>
            <a:r>
              <a:rPr lang="zh-TW" altLang="zh-TW" sz="3600" dirty="0">
                <a:latin typeface="王漢宗中楷體注音" pitchFamily="82" charset="-120"/>
                <a:ea typeface="王漢宗中楷體注音" pitchFamily="82" charset="-120"/>
              </a:rPr>
              <a:t>要注意到的事情</a:t>
            </a: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是</a:t>
            </a:r>
            <a:r>
              <a:rPr lang="zh-TW" altLang="en-US" sz="3600" dirty="0" smtClean="0">
                <a:latin typeface="王漢宗中楷體注音" pitchFamily="82" charset="-120"/>
                <a:ea typeface="王漢宗中楷體注音" pitchFamily="82" charset="-120"/>
              </a:rPr>
              <a:t>什</a:t>
            </a: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麼</a:t>
            </a:r>
            <a:r>
              <a:rPr lang="zh-TW" altLang="zh-TW" sz="3600" dirty="0">
                <a:latin typeface="王漢宗中楷體注音" pitchFamily="82" charset="-120"/>
                <a:ea typeface="王漢宗中楷體注音" pitchFamily="82" charset="-120"/>
              </a:rPr>
              <a:t>？</a:t>
            </a:r>
            <a:endParaRPr lang="zh-TW" altLang="en-US" sz="3600" dirty="0">
              <a:latin typeface="王漢宗中楷體注音" pitchFamily="82" charset="-120"/>
              <a:ea typeface="王漢宗中楷體注音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19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59"/>
          <p:cNvGrpSpPr/>
          <p:nvPr/>
        </p:nvGrpSpPr>
        <p:grpSpPr>
          <a:xfrm rot="5400000">
            <a:off x="11776711" y="979169"/>
            <a:ext cx="1082040" cy="5554982"/>
            <a:chOff x="3417854" y="717011"/>
            <a:chExt cx="1599801" cy="5782217"/>
          </a:xfrm>
          <a:effectLst>
            <a:reflection blurRad="6350" stA="44000" endPos="8000" dir="5400000" sy="-100000" algn="bl" rotWithShape="0"/>
          </a:effectLst>
        </p:grpSpPr>
        <p:sp>
          <p:nvSpPr>
            <p:cNvPr id="9" name="圆角矩形 62"/>
            <p:cNvSpPr/>
            <p:nvPr/>
          </p:nvSpPr>
          <p:spPr>
            <a:xfrm>
              <a:off x="3417854" y="943591"/>
              <a:ext cx="1599801" cy="5544616"/>
            </a:xfrm>
            <a:prstGeom prst="roundRect">
              <a:avLst/>
            </a:prstGeom>
            <a:gradFill flip="none" rotWithShape="1">
              <a:gsLst>
                <a:gs pos="30000">
                  <a:srgbClr val="0C62B9"/>
                </a:gs>
                <a:gs pos="0">
                  <a:srgbClr val="0E58B2"/>
                </a:gs>
                <a:gs pos="73000">
                  <a:srgbClr val="00B0F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圆角矩形 63"/>
            <p:cNvSpPr/>
            <p:nvPr/>
          </p:nvSpPr>
          <p:spPr>
            <a:xfrm>
              <a:off x="3468223" y="1015599"/>
              <a:ext cx="1476739" cy="5400600"/>
            </a:xfrm>
            <a:prstGeom prst="roundRect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auto">
            <a:xfrm>
              <a:off x="3612731" y="6320311"/>
              <a:ext cx="1173461" cy="178917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88000">
                  <a:srgbClr val="00B0F0">
                    <a:alpha val="29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/>
              </a:endParaRPr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auto">
            <a:xfrm>
              <a:off x="3564118" y="943591"/>
              <a:ext cx="1173461" cy="178917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88000">
                  <a:srgbClr val="00B0F0">
                    <a:alpha val="29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/>
              </a:endParaRPr>
            </a:p>
          </p:txBody>
        </p:sp>
        <p:sp>
          <p:nvSpPr>
            <p:cNvPr id="13" name="Oval 65"/>
            <p:cNvSpPr>
              <a:spLocks noChangeArrowheads="1"/>
            </p:cNvSpPr>
            <p:nvPr/>
          </p:nvSpPr>
          <p:spPr bwMode="auto">
            <a:xfrm rot="5400000">
              <a:off x="3883422" y="871766"/>
              <a:ext cx="632078" cy="322567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88000">
                  <a:srgbClr val="00B0F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宋体"/>
              </a:endParaRPr>
            </a:p>
          </p:txBody>
        </p:sp>
        <p:sp>
          <p:nvSpPr>
            <p:cNvPr id="14" name="圆角矩形 7"/>
            <p:cNvSpPr/>
            <p:nvPr/>
          </p:nvSpPr>
          <p:spPr>
            <a:xfrm>
              <a:off x="3423200" y="943591"/>
              <a:ext cx="829854" cy="1838302"/>
            </a:xfrm>
            <a:custGeom>
              <a:avLst/>
              <a:gdLst>
                <a:gd name="connsiteX0" fmla="*/ 329625 w 1604204"/>
                <a:gd name="connsiteY0" fmla="*/ 0 h 1838302"/>
                <a:gd name="connsiteX1" fmla="*/ 1577751 w 1604204"/>
                <a:gd name="connsiteY1" fmla="*/ 0 h 1838302"/>
                <a:gd name="connsiteX2" fmla="*/ 1604204 w 1604204"/>
                <a:gd name="connsiteY2" fmla="*/ 2667 h 1838302"/>
                <a:gd name="connsiteX3" fmla="*/ 0 w 1604204"/>
                <a:gd name="connsiteY3" fmla="*/ 1838302 h 1838302"/>
                <a:gd name="connsiteX4" fmla="*/ 17584 w 1604204"/>
                <a:gd name="connsiteY4" fmla="*/ 312041 h 1838302"/>
                <a:gd name="connsiteX5" fmla="*/ 329625 w 1604204"/>
                <a:gd name="connsiteY5" fmla="*/ 0 h 1838302"/>
                <a:gd name="connsiteX0" fmla="*/ 329625 w 1577751"/>
                <a:gd name="connsiteY0" fmla="*/ 0 h 1838302"/>
                <a:gd name="connsiteX1" fmla="*/ 1577751 w 1577751"/>
                <a:gd name="connsiteY1" fmla="*/ 0 h 1838302"/>
                <a:gd name="connsiteX2" fmla="*/ 971158 w 1577751"/>
                <a:gd name="connsiteY2" fmla="*/ 2667 h 1838302"/>
                <a:gd name="connsiteX3" fmla="*/ 0 w 1577751"/>
                <a:gd name="connsiteY3" fmla="*/ 1838302 h 1838302"/>
                <a:gd name="connsiteX4" fmla="*/ 17584 w 1577751"/>
                <a:gd name="connsiteY4" fmla="*/ 312041 h 1838302"/>
                <a:gd name="connsiteX5" fmla="*/ 329625 w 1577751"/>
                <a:gd name="connsiteY5" fmla="*/ 0 h 1838302"/>
                <a:gd name="connsiteX0" fmla="*/ 329625 w 971158"/>
                <a:gd name="connsiteY0" fmla="*/ 0 h 1838302"/>
                <a:gd name="connsiteX1" fmla="*/ 962289 w 971158"/>
                <a:gd name="connsiteY1" fmla="*/ 0 h 1838302"/>
                <a:gd name="connsiteX2" fmla="*/ 971158 w 971158"/>
                <a:gd name="connsiteY2" fmla="*/ 2667 h 1838302"/>
                <a:gd name="connsiteX3" fmla="*/ 0 w 971158"/>
                <a:gd name="connsiteY3" fmla="*/ 1838302 h 1838302"/>
                <a:gd name="connsiteX4" fmla="*/ 17584 w 971158"/>
                <a:gd name="connsiteY4" fmla="*/ 312041 h 1838302"/>
                <a:gd name="connsiteX5" fmla="*/ 329625 w 971158"/>
                <a:gd name="connsiteY5" fmla="*/ 0 h 183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158" h="1838302">
                  <a:moveTo>
                    <a:pt x="329625" y="0"/>
                  </a:moveTo>
                  <a:lnTo>
                    <a:pt x="962289" y="0"/>
                  </a:lnTo>
                  <a:lnTo>
                    <a:pt x="971158" y="2667"/>
                  </a:lnTo>
                  <a:lnTo>
                    <a:pt x="0" y="1838302"/>
                  </a:lnTo>
                  <a:cubicBezTo>
                    <a:pt x="0" y="1534702"/>
                    <a:pt x="17584" y="615641"/>
                    <a:pt x="17584" y="312041"/>
                  </a:cubicBezTo>
                  <a:cubicBezTo>
                    <a:pt x="17584" y="139706"/>
                    <a:pt x="157290" y="0"/>
                    <a:pt x="32962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66000"/>
                  </a:sysClr>
                </a:gs>
                <a:gs pos="100000">
                  <a:srgbClr val="FFFFFF">
                    <a:shade val="100000"/>
                    <a:satMod val="115000"/>
                    <a:alpha val="9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6628" y="1698169"/>
            <a:ext cx="7886700" cy="864233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4800" dirty="0">
                <a:solidFill>
                  <a:schemeClr val="bg1"/>
                </a:solidFill>
                <a:latin typeface="王漢宗中楷體注音" pitchFamily="82" charset="-120"/>
                <a:ea typeface="王漢宗中楷體注音" pitchFamily="82" charset="-120"/>
                <a:hlinkClick r:id="rId2"/>
              </a:rPr>
              <a:t>阿奇上學去</a:t>
            </a:r>
            <a:endParaRPr lang="zh-TW" altLang="en-US" sz="4800" dirty="0">
              <a:solidFill>
                <a:schemeClr val="bg1"/>
              </a:solidFill>
              <a:latin typeface="王漢宗中楷體注音" pitchFamily="82" charset="-120"/>
              <a:ea typeface="王漢宗中楷體注音" pitchFamily="82" charset="-120"/>
            </a:endParaRPr>
          </a:p>
          <a:p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2658070"/>
            <a:ext cx="6057900" cy="3781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2222" y="6439494"/>
            <a:ext cx="59787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/>
              <a:t>影片來源：</a:t>
            </a:r>
            <a:r>
              <a:rPr lang="en-US" altLang="zh-TW" sz="1200" dirty="0" smtClean="0"/>
              <a:t>103</a:t>
            </a:r>
            <a:r>
              <a:rPr lang="zh-TW" altLang="en-US" sz="1200" dirty="0"/>
              <a:t>年度桃園縣交通安全教育繪本</a:t>
            </a:r>
            <a:r>
              <a:rPr lang="en-US" altLang="zh-TW" sz="1200" dirty="0"/>
              <a:t>:</a:t>
            </a:r>
            <a:r>
              <a:rPr lang="zh-TW" altLang="en-US" sz="1200" dirty="0"/>
              <a:t>阿奇上學去</a:t>
            </a:r>
          </a:p>
        </p:txBody>
      </p:sp>
    </p:spTree>
    <p:extLst>
      <p:ext uri="{BB962C8B-B14F-4D97-AF65-F5344CB8AC3E}">
        <p14:creationId xmlns:p14="http://schemas.microsoft.com/office/powerpoint/2010/main" val="342447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9463" y="2327827"/>
            <a:ext cx="8120816" cy="3339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zh-TW" sz="3600" dirty="0">
                <a:latin typeface="王漢宗中楷體注音" pitchFamily="82" charset="-120"/>
                <a:ea typeface="王漢宗中楷體注音" pitchFamily="82" charset="-120"/>
              </a:rPr>
              <a:t>各位小朋友</a:t>
            </a:r>
          </a:p>
          <a:p>
            <a:pPr marL="0" indent="0" algn="ctr">
              <a:buNone/>
            </a:pPr>
            <a:r>
              <a:rPr lang="zh-TW" altLang="zh-TW" sz="3600" dirty="0">
                <a:latin typeface="王漢宗中楷體注音" pitchFamily="82" charset="-120"/>
                <a:ea typeface="王漢宗中楷體注音" pitchFamily="82" charset="-120"/>
              </a:rPr>
              <a:t>剛剛的影片中</a:t>
            </a:r>
          </a:p>
          <a:p>
            <a:pPr marL="0" indent="0" algn="ctr">
              <a:buNone/>
            </a:pPr>
            <a:r>
              <a:rPr lang="zh-TW" altLang="zh-TW" sz="3600" dirty="0">
                <a:latin typeface="王漢宗中楷體注音" pitchFamily="82" charset="-120"/>
                <a:ea typeface="王漢宗中楷體注音" pitchFamily="82" charset="-120"/>
              </a:rPr>
              <a:t>說到了搭乘汽車的部分</a:t>
            </a:r>
          </a:p>
          <a:p>
            <a:pPr marL="0" indent="0" algn="ctr">
              <a:buNone/>
            </a:pPr>
            <a:r>
              <a:rPr lang="zh-TW" altLang="zh-TW" sz="3600" dirty="0">
                <a:latin typeface="王漢宗中楷體注音" pitchFamily="82" charset="-120"/>
                <a:ea typeface="王漢宗中楷體注音" pitchFamily="82" charset="-120"/>
              </a:rPr>
              <a:t>有二點要注意的</a:t>
            </a: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是</a:t>
            </a:r>
            <a:r>
              <a:rPr lang="zh-TW" altLang="en-US" sz="3600" dirty="0" smtClean="0">
                <a:latin typeface="王漢宗中楷體注音" pitchFamily="82" charset="-120"/>
                <a:ea typeface="王漢宗中楷體注音" pitchFamily="82" charset="-120"/>
              </a:rPr>
              <a:t>什</a:t>
            </a:r>
            <a:r>
              <a:rPr lang="zh-TW" altLang="zh-TW" sz="3600" dirty="0" smtClean="0">
                <a:latin typeface="王漢宗中楷體注音" pitchFamily="82" charset="-120"/>
                <a:ea typeface="王漢宗中楷體注音" pitchFamily="82" charset="-120"/>
              </a:rPr>
              <a:t>麼？</a:t>
            </a:r>
            <a:endParaRPr lang="zh-TW" altLang="zh-TW" sz="3600" dirty="0">
              <a:latin typeface="王漢宗中楷體注音" pitchFamily="82" charset="-120"/>
              <a:ea typeface="王漢宗中楷體注音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60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77419" y="3875123"/>
            <a:ext cx="3204631" cy="1582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dirty="0" smtClean="0">
                <a:latin typeface="華康標楷W5注音字" pitchFamily="66" charset="-120"/>
                <a:ea typeface="華康標楷W5注音字" pitchFamily="66" charset="-120"/>
              </a:rPr>
              <a:t>要</a:t>
            </a:r>
            <a:r>
              <a:rPr lang="zh-TW" altLang="en-US" sz="4400" dirty="0">
                <a:latin typeface="華康標楷W5注音字" pitchFamily="66" charset="-120"/>
                <a:ea typeface="華康標楷W5注音字" pitchFamily="66" charset="-120"/>
              </a:rPr>
              <a:t>繫上</a:t>
            </a:r>
            <a:r>
              <a:rPr lang="zh-TW" altLang="en-US" sz="4400" dirty="0" smtClean="0">
                <a:latin typeface="華康標楷W5注音字" pitchFamily="66" charset="-120"/>
                <a:ea typeface="華康標楷W5注音字" pitchFamily="66" charset="-120"/>
              </a:rPr>
              <a:t>安全帶</a:t>
            </a:r>
            <a:endParaRPr lang="en-US" altLang="zh-TW" sz="4400" dirty="0" smtClean="0">
              <a:latin typeface="華康標楷W5注音字" pitchFamily="66" charset="-120"/>
              <a:ea typeface="華康標楷W5注音字" pitchFamily="66" charset="-120"/>
            </a:endParaRPr>
          </a:p>
          <a:p>
            <a:pPr marL="742950" indent="-742950">
              <a:buFont typeface="+mj-lt"/>
              <a:buAutoNum type="arabicPeriod"/>
            </a:pPr>
            <a:endParaRPr lang="en-US" altLang="zh-TW" sz="4400" dirty="0"/>
          </a:p>
          <a:p>
            <a:pPr marL="742950" indent="-742950">
              <a:buFont typeface="+mj-lt"/>
              <a:buAutoNum type="arabicPeriod"/>
            </a:pPr>
            <a:endParaRPr lang="en-US" altLang="zh-TW" sz="4400" dirty="0" smtClean="0"/>
          </a:p>
          <a:p>
            <a:pPr marL="742950" indent="-742950">
              <a:buFont typeface="+mj-lt"/>
              <a:buAutoNum type="arabicPeriod"/>
            </a:pPr>
            <a:endParaRPr lang="zh-TW" altLang="en-US" sz="4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13" y="3050026"/>
            <a:ext cx="4156582" cy="3127668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pic>
      <p:grpSp>
        <p:nvGrpSpPr>
          <p:cNvPr id="2" name="群組 1"/>
          <p:cNvGrpSpPr/>
          <p:nvPr/>
        </p:nvGrpSpPr>
        <p:grpSpPr>
          <a:xfrm>
            <a:off x="2285697" y="1678595"/>
            <a:ext cx="5120187" cy="1133470"/>
            <a:chOff x="2339184" y="1774209"/>
            <a:chExt cx="5120187" cy="1133470"/>
          </a:xfrm>
        </p:grpSpPr>
        <p:grpSp>
          <p:nvGrpSpPr>
            <p:cNvPr id="8" name="组合 59"/>
            <p:cNvGrpSpPr/>
            <p:nvPr/>
          </p:nvGrpSpPr>
          <p:grpSpPr>
            <a:xfrm rot="5400000">
              <a:off x="4332543" y="-219150"/>
              <a:ext cx="1133470" cy="5120187"/>
              <a:chOff x="3417855" y="717011"/>
              <a:chExt cx="1599801" cy="5782217"/>
            </a:xfrm>
            <a:effectLst>
              <a:reflection blurRad="6350" stA="44000" endPos="8000" dir="5400000" sy="-100000" algn="bl" rotWithShape="0"/>
            </a:effectLst>
          </p:grpSpPr>
          <p:sp>
            <p:nvSpPr>
              <p:cNvPr id="10" name="圆角矩形 62"/>
              <p:cNvSpPr/>
              <p:nvPr/>
            </p:nvSpPr>
            <p:spPr>
              <a:xfrm>
                <a:off x="3417855" y="943592"/>
                <a:ext cx="1599801" cy="5544616"/>
              </a:xfrm>
              <a:prstGeom prst="roundRect">
                <a:avLst/>
              </a:prstGeom>
              <a:gradFill flip="none" rotWithShape="1">
                <a:gsLst>
                  <a:gs pos="30000">
                    <a:srgbClr val="0C62B9"/>
                  </a:gs>
                  <a:gs pos="0">
                    <a:srgbClr val="0E58B2"/>
                  </a:gs>
                  <a:gs pos="73000">
                    <a:srgbClr val="00B0F0"/>
                  </a:gs>
                </a:gsLst>
                <a:lin ang="135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圆角矩形 63"/>
              <p:cNvSpPr/>
              <p:nvPr/>
            </p:nvSpPr>
            <p:spPr>
              <a:xfrm>
                <a:off x="3468223" y="1015599"/>
                <a:ext cx="1476739" cy="5400600"/>
              </a:xfrm>
              <a:prstGeom prst="roundRect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Oval 65"/>
              <p:cNvSpPr>
                <a:spLocks noChangeArrowheads="1"/>
              </p:cNvSpPr>
              <p:nvPr/>
            </p:nvSpPr>
            <p:spPr bwMode="auto">
              <a:xfrm>
                <a:off x="3612731" y="6320311"/>
                <a:ext cx="1173461" cy="178917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/>
                  </a:gs>
                  <a:gs pos="88000">
                    <a:srgbClr val="00B0F0">
                      <a:alpha val="29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13" name="Oval 65"/>
              <p:cNvSpPr>
                <a:spLocks noChangeArrowheads="1"/>
              </p:cNvSpPr>
              <p:nvPr/>
            </p:nvSpPr>
            <p:spPr bwMode="auto">
              <a:xfrm>
                <a:off x="3564118" y="943591"/>
                <a:ext cx="1173461" cy="178917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/>
                  </a:gs>
                  <a:gs pos="88000">
                    <a:srgbClr val="00B0F0">
                      <a:alpha val="29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14" name="Oval 65"/>
              <p:cNvSpPr>
                <a:spLocks noChangeArrowheads="1"/>
              </p:cNvSpPr>
              <p:nvPr/>
            </p:nvSpPr>
            <p:spPr bwMode="auto">
              <a:xfrm rot="5400000">
                <a:off x="3883423" y="871767"/>
                <a:ext cx="632078" cy="322566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/>
                  </a:gs>
                  <a:gs pos="88000">
                    <a:srgbClr val="00B0F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15" name="圆角矩形 7"/>
              <p:cNvSpPr/>
              <p:nvPr/>
            </p:nvSpPr>
            <p:spPr>
              <a:xfrm>
                <a:off x="3423200" y="943591"/>
                <a:ext cx="829854" cy="1838302"/>
              </a:xfrm>
              <a:custGeom>
                <a:avLst/>
                <a:gdLst>
                  <a:gd name="connsiteX0" fmla="*/ 329625 w 1604204"/>
                  <a:gd name="connsiteY0" fmla="*/ 0 h 1838302"/>
                  <a:gd name="connsiteX1" fmla="*/ 1577751 w 1604204"/>
                  <a:gd name="connsiteY1" fmla="*/ 0 h 1838302"/>
                  <a:gd name="connsiteX2" fmla="*/ 1604204 w 1604204"/>
                  <a:gd name="connsiteY2" fmla="*/ 2667 h 1838302"/>
                  <a:gd name="connsiteX3" fmla="*/ 0 w 1604204"/>
                  <a:gd name="connsiteY3" fmla="*/ 1838302 h 1838302"/>
                  <a:gd name="connsiteX4" fmla="*/ 17584 w 1604204"/>
                  <a:gd name="connsiteY4" fmla="*/ 312041 h 1838302"/>
                  <a:gd name="connsiteX5" fmla="*/ 329625 w 1604204"/>
                  <a:gd name="connsiteY5" fmla="*/ 0 h 1838302"/>
                  <a:gd name="connsiteX0" fmla="*/ 329625 w 1577751"/>
                  <a:gd name="connsiteY0" fmla="*/ 0 h 1838302"/>
                  <a:gd name="connsiteX1" fmla="*/ 1577751 w 1577751"/>
                  <a:gd name="connsiteY1" fmla="*/ 0 h 1838302"/>
                  <a:gd name="connsiteX2" fmla="*/ 971158 w 1577751"/>
                  <a:gd name="connsiteY2" fmla="*/ 2667 h 1838302"/>
                  <a:gd name="connsiteX3" fmla="*/ 0 w 1577751"/>
                  <a:gd name="connsiteY3" fmla="*/ 1838302 h 1838302"/>
                  <a:gd name="connsiteX4" fmla="*/ 17584 w 1577751"/>
                  <a:gd name="connsiteY4" fmla="*/ 312041 h 1838302"/>
                  <a:gd name="connsiteX5" fmla="*/ 329625 w 1577751"/>
                  <a:gd name="connsiteY5" fmla="*/ 0 h 1838302"/>
                  <a:gd name="connsiteX0" fmla="*/ 329625 w 971158"/>
                  <a:gd name="connsiteY0" fmla="*/ 0 h 1838302"/>
                  <a:gd name="connsiteX1" fmla="*/ 962289 w 971158"/>
                  <a:gd name="connsiteY1" fmla="*/ 0 h 1838302"/>
                  <a:gd name="connsiteX2" fmla="*/ 971158 w 971158"/>
                  <a:gd name="connsiteY2" fmla="*/ 2667 h 1838302"/>
                  <a:gd name="connsiteX3" fmla="*/ 0 w 971158"/>
                  <a:gd name="connsiteY3" fmla="*/ 1838302 h 1838302"/>
                  <a:gd name="connsiteX4" fmla="*/ 17584 w 971158"/>
                  <a:gd name="connsiteY4" fmla="*/ 312041 h 1838302"/>
                  <a:gd name="connsiteX5" fmla="*/ 329625 w 971158"/>
                  <a:gd name="connsiteY5" fmla="*/ 0 h 1838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158" h="1838302">
                    <a:moveTo>
                      <a:pt x="329625" y="0"/>
                    </a:moveTo>
                    <a:lnTo>
                      <a:pt x="962289" y="0"/>
                    </a:lnTo>
                    <a:lnTo>
                      <a:pt x="971158" y="2667"/>
                    </a:lnTo>
                    <a:lnTo>
                      <a:pt x="0" y="1838302"/>
                    </a:lnTo>
                    <a:cubicBezTo>
                      <a:pt x="0" y="1534702"/>
                      <a:pt x="17584" y="615641"/>
                      <a:pt x="17584" y="312041"/>
                    </a:cubicBezTo>
                    <a:cubicBezTo>
                      <a:pt x="17584" y="139706"/>
                      <a:pt x="157290" y="0"/>
                      <a:pt x="32962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alpha val="66000"/>
                    </a:sysClr>
                  </a:gs>
                  <a:gs pos="100000">
                    <a:srgbClr val="FFFFFF">
                      <a:shade val="100000"/>
                      <a:satMod val="115000"/>
                      <a:alpha val="9000"/>
                    </a:srgb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" name="文字方塊 8"/>
            <p:cNvSpPr txBox="1"/>
            <p:nvPr/>
          </p:nvSpPr>
          <p:spPr>
            <a:xfrm>
              <a:off x="2718685" y="1936707"/>
              <a:ext cx="44165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400" dirty="0" smtClean="0">
                  <a:solidFill>
                    <a:schemeClr val="bg1"/>
                  </a:solidFill>
                  <a:latin typeface="華康標楷W5注音字" pitchFamily="66" charset="-120"/>
                  <a:ea typeface="華康標楷W5注音字" pitchFamily="66" charset="-120"/>
                </a:rPr>
                <a:t>搭乘汽車時</a:t>
              </a:r>
              <a:endParaRPr lang="en-US" altLang="zh-TW" sz="4400" dirty="0">
                <a:solidFill>
                  <a:schemeClr val="bg1"/>
                </a:solidFill>
                <a:latin typeface="華康標楷W5注音字" pitchFamily="66" charset="-120"/>
                <a:ea typeface="華康標楷W5注音字" pitchFamily="66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5581872" y="2924808"/>
            <a:ext cx="819817" cy="819817"/>
            <a:chOff x="4991322" y="2924809"/>
            <a:chExt cx="819817" cy="819817"/>
          </a:xfrm>
        </p:grpSpPr>
        <p:pic>
          <p:nvPicPr>
            <p:cNvPr id="20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322" y="2924809"/>
              <a:ext cx="819817" cy="819817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5227002" y="3050027"/>
              <a:ext cx="5081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3200" dirty="0" smtClean="0">
                  <a:latin typeface="Times New Roman" pitchFamily="18" charset="0"/>
                  <a:ea typeface="華康標楷W5注音字" pitchFamily="66" charset="-120"/>
                  <a:cs typeface="Times New Roman" pitchFamily="18" charset="0"/>
                </a:rPr>
                <a:t>1</a:t>
              </a:r>
              <a:endParaRPr lang="zh-TW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91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6076" y="3527456"/>
            <a:ext cx="3975179" cy="2160057"/>
          </a:xfrm>
        </p:spPr>
        <p:txBody>
          <a:bodyPr>
            <a:normAutofit/>
          </a:bodyPr>
          <a:lstStyle/>
          <a:p>
            <a:pPr algn="l">
              <a:lnSpc>
                <a:spcPts val="6000"/>
              </a:lnSpc>
            </a:pPr>
            <a:r>
              <a:rPr lang="zh-TW" altLang="en-US" sz="3600" dirty="0" smtClean="0">
                <a:latin typeface="王漢宗中楷體注音" pitchFamily="82" charset="-120"/>
                <a:ea typeface="王漢宗中楷體注音" pitchFamily="82" charset="-120"/>
              </a:rPr>
              <a:t>頭</a:t>
            </a:r>
            <a:r>
              <a:rPr lang="zh-TW" altLang="en-US" sz="3600" dirty="0">
                <a:latin typeface="王漢宗中楷體注音" pitchFamily="82" charset="-120"/>
                <a:ea typeface="王漢宗中楷體注音" pitchFamily="82" charset="-120"/>
              </a:rPr>
              <a:t>手</a:t>
            </a:r>
            <a:r>
              <a:rPr lang="zh-TW" altLang="en-US" sz="3600" dirty="0">
                <a:latin typeface="華康標楷W5破音一" pitchFamily="66" charset="-120"/>
                <a:ea typeface="華康標楷W5破音一" pitchFamily="66" charset="-120"/>
              </a:rPr>
              <a:t>不</a:t>
            </a:r>
            <a:r>
              <a:rPr lang="zh-TW" altLang="en-US" sz="3600" dirty="0">
                <a:latin typeface="王漢宗中楷體注音" pitchFamily="82" charset="-120"/>
                <a:ea typeface="王漢宗中楷體注音" pitchFamily="82" charset="-120"/>
              </a:rPr>
              <a:t>可以伸出車</a:t>
            </a:r>
            <a:r>
              <a:rPr lang="zh-TW" altLang="en-US" sz="3600" dirty="0" smtClean="0">
                <a:latin typeface="王漢宗中楷體注音" pitchFamily="82" charset="-120"/>
                <a:ea typeface="王漢宗中楷體注音" pitchFamily="82" charset="-120"/>
              </a:rPr>
              <a:t>外</a:t>
            </a:r>
            <a:endParaRPr lang="zh-TW" altLang="en-US" sz="3600" dirty="0">
              <a:latin typeface="王漢宗中楷體注音" pitchFamily="82" charset="-120"/>
              <a:ea typeface="王漢宗中楷體注音" pitchFamily="82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037403" y="3180752"/>
            <a:ext cx="3880438" cy="2829186"/>
            <a:chOff x="2987250" y="3764405"/>
            <a:chExt cx="3859283" cy="2829186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250" y="3764405"/>
              <a:ext cx="2841816" cy="2829186"/>
            </a:xfrm>
            <a:prstGeom prst="rect">
              <a:avLst/>
            </a:prstGeom>
            <a:ln w="38100" cap="sq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</p:pic>
        <p:sp>
          <p:nvSpPr>
            <p:cNvPr id="5" name="加號 4"/>
            <p:cNvSpPr/>
            <p:nvPr/>
          </p:nvSpPr>
          <p:spPr>
            <a:xfrm rot="2196690">
              <a:off x="4781590" y="4069442"/>
              <a:ext cx="2064943" cy="1935455"/>
            </a:xfrm>
            <a:prstGeom prst="mathPlus">
              <a:avLst>
                <a:gd name="adj1" fmla="val 12708"/>
              </a:avLst>
            </a:prstGeom>
            <a:solidFill>
              <a:srgbClr val="FF0000"/>
            </a:solidFill>
            <a:ln w="95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2453187" y="1613640"/>
            <a:ext cx="5120187" cy="1133470"/>
            <a:chOff x="2329425" y="1787299"/>
            <a:chExt cx="5120187" cy="1133470"/>
          </a:xfrm>
        </p:grpSpPr>
        <p:grpSp>
          <p:nvGrpSpPr>
            <p:cNvPr id="7" name="组合 59"/>
            <p:cNvGrpSpPr/>
            <p:nvPr/>
          </p:nvGrpSpPr>
          <p:grpSpPr>
            <a:xfrm rot="5400000">
              <a:off x="4322784" y="-206060"/>
              <a:ext cx="1133470" cy="5120187"/>
              <a:chOff x="3417855" y="717011"/>
              <a:chExt cx="1599801" cy="5782217"/>
            </a:xfrm>
            <a:effectLst>
              <a:reflection blurRad="6350" stA="44000" endPos="8000" dir="5400000" sy="-100000" algn="bl" rotWithShape="0"/>
            </a:effectLst>
          </p:grpSpPr>
          <p:sp>
            <p:nvSpPr>
              <p:cNvPr id="9" name="圆角矩形 62"/>
              <p:cNvSpPr/>
              <p:nvPr/>
            </p:nvSpPr>
            <p:spPr>
              <a:xfrm>
                <a:off x="3417855" y="943592"/>
                <a:ext cx="1599801" cy="5544616"/>
              </a:xfrm>
              <a:prstGeom prst="roundRect">
                <a:avLst/>
              </a:prstGeom>
              <a:gradFill flip="none" rotWithShape="1">
                <a:gsLst>
                  <a:gs pos="30000">
                    <a:srgbClr val="0C62B9"/>
                  </a:gs>
                  <a:gs pos="0">
                    <a:srgbClr val="0E58B2"/>
                  </a:gs>
                  <a:gs pos="73000">
                    <a:srgbClr val="00B0F0"/>
                  </a:gs>
                </a:gsLst>
                <a:lin ang="135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圆角矩形 63"/>
              <p:cNvSpPr/>
              <p:nvPr/>
            </p:nvSpPr>
            <p:spPr>
              <a:xfrm>
                <a:off x="3468223" y="1015599"/>
                <a:ext cx="1476739" cy="5400600"/>
              </a:xfrm>
              <a:prstGeom prst="roundRect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Oval 65"/>
              <p:cNvSpPr>
                <a:spLocks noChangeArrowheads="1"/>
              </p:cNvSpPr>
              <p:nvPr/>
            </p:nvSpPr>
            <p:spPr bwMode="auto">
              <a:xfrm>
                <a:off x="3612731" y="6320311"/>
                <a:ext cx="1173461" cy="178917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/>
                  </a:gs>
                  <a:gs pos="88000">
                    <a:srgbClr val="00B0F0">
                      <a:alpha val="29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12" name="Oval 65"/>
              <p:cNvSpPr>
                <a:spLocks noChangeArrowheads="1"/>
              </p:cNvSpPr>
              <p:nvPr/>
            </p:nvSpPr>
            <p:spPr bwMode="auto">
              <a:xfrm>
                <a:off x="3564118" y="943591"/>
                <a:ext cx="1173461" cy="178917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/>
                  </a:gs>
                  <a:gs pos="88000">
                    <a:srgbClr val="00B0F0">
                      <a:alpha val="29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13" name="Oval 65"/>
              <p:cNvSpPr>
                <a:spLocks noChangeArrowheads="1"/>
              </p:cNvSpPr>
              <p:nvPr/>
            </p:nvSpPr>
            <p:spPr bwMode="auto">
              <a:xfrm rot="5400000">
                <a:off x="3883423" y="871767"/>
                <a:ext cx="632078" cy="322566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/>
                  </a:gs>
                  <a:gs pos="88000">
                    <a:srgbClr val="00B0F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宋体"/>
                </a:endParaRPr>
              </a:p>
            </p:txBody>
          </p:sp>
          <p:sp>
            <p:nvSpPr>
              <p:cNvPr id="14" name="圆角矩形 7"/>
              <p:cNvSpPr/>
              <p:nvPr/>
            </p:nvSpPr>
            <p:spPr>
              <a:xfrm>
                <a:off x="3423200" y="943591"/>
                <a:ext cx="829854" cy="1838302"/>
              </a:xfrm>
              <a:custGeom>
                <a:avLst/>
                <a:gdLst>
                  <a:gd name="connsiteX0" fmla="*/ 329625 w 1604204"/>
                  <a:gd name="connsiteY0" fmla="*/ 0 h 1838302"/>
                  <a:gd name="connsiteX1" fmla="*/ 1577751 w 1604204"/>
                  <a:gd name="connsiteY1" fmla="*/ 0 h 1838302"/>
                  <a:gd name="connsiteX2" fmla="*/ 1604204 w 1604204"/>
                  <a:gd name="connsiteY2" fmla="*/ 2667 h 1838302"/>
                  <a:gd name="connsiteX3" fmla="*/ 0 w 1604204"/>
                  <a:gd name="connsiteY3" fmla="*/ 1838302 h 1838302"/>
                  <a:gd name="connsiteX4" fmla="*/ 17584 w 1604204"/>
                  <a:gd name="connsiteY4" fmla="*/ 312041 h 1838302"/>
                  <a:gd name="connsiteX5" fmla="*/ 329625 w 1604204"/>
                  <a:gd name="connsiteY5" fmla="*/ 0 h 1838302"/>
                  <a:gd name="connsiteX0" fmla="*/ 329625 w 1577751"/>
                  <a:gd name="connsiteY0" fmla="*/ 0 h 1838302"/>
                  <a:gd name="connsiteX1" fmla="*/ 1577751 w 1577751"/>
                  <a:gd name="connsiteY1" fmla="*/ 0 h 1838302"/>
                  <a:gd name="connsiteX2" fmla="*/ 971158 w 1577751"/>
                  <a:gd name="connsiteY2" fmla="*/ 2667 h 1838302"/>
                  <a:gd name="connsiteX3" fmla="*/ 0 w 1577751"/>
                  <a:gd name="connsiteY3" fmla="*/ 1838302 h 1838302"/>
                  <a:gd name="connsiteX4" fmla="*/ 17584 w 1577751"/>
                  <a:gd name="connsiteY4" fmla="*/ 312041 h 1838302"/>
                  <a:gd name="connsiteX5" fmla="*/ 329625 w 1577751"/>
                  <a:gd name="connsiteY5" fmla="*/ 0 h 1838302"/>
                  <a:gd name="connsiteX0" fmla="*/ 329625 w 971158"/>
                  <a:gd name="connsiteY0" fmla="*/ 0 h 1838302"/>
                  <a:gd name="connsiteX1" fmla="*/ 962289 w 971158"/>
                  <a:gd name="connsiteY1" fmla="*/ 0 h 1838302"/>
                  <a:gd name="connsiteX2" fmla="*/ 971158 w 971158"/>
                  <a:gd name="connsiteY2" fmla="*/ 2667 h 1838302"/>
                  <a:gd name="connsiteX3" fmla="*/ 0 w 971158"/>
                  <a:gd name="connsiteY3" fmla="*/ 1838302 h 1838302"/>
                  <a:gd name="connsiteX4" fmla="*/ 17584 w 971158"/>
                  <a:gd name="connsiteY4" fmla="*/ 312041 h 1838302"/>
                  <a:gd name="connsiteX5" fmla="*/ 329625 w 971158"/>
                  <a:gd name="connsiteY5" fmla="*/ 0 h 1838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158" h="1838302">
                    <a:moveTo>
                      <a:pt x="329625" y="0"/>
                    </a:moveTo>
                    <a:lnTo>
                      <a:pt x="962289" y="0"/>
                    </a:lnTo>
                    <a:lnTo>
                      <a:pt x="971158" y="2667"/>
                    </a:lnTo>
                    <a:lnTo>
                      <a:pt x="0" y="1838302"/>
                    </a:lnTo>
                    <a:cubicBezTo>
                      <a:pt x="0" y="1534702"/>
                      <a:pt x="17584" y="615641"/>
                      <a:pt x="17584" y="312041"/>
                    </a:cubicBezTo>
                    <a:cubicBezTo>
                      <a:pt x="17584" y="139706"/>
                      <a:pt x="157290" y="0"/>
                      <a:pt x="32962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alpha val="66000"/>
                    </a:sysClr>
                  </a:gs>
                  <a:gs pos="100000">
                    <a:srgbClr val="FFFFFF">
                      <a:shade val="100000"/>
                      <a:satMod val="115000"/>
                      <a:alpha val="9000"/>
                    </a:srgb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文字方塊 7"/>
            <p:cNvSpPr txBox="1"/>
            <p:nvPr/>
          </p:nvSpPr>
          <p:spPr>
            <a:xfrm>
              <a:off x="2718685" y="1936707"/>
              <a:ext cx="44165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400" dirty="0" smtClean="0">
                  <a:solidFill>
                    <a:schemeClr val="bg1"/>
                  </a:solidFill>
                  <a:latin typeface="華康標楷W5注音字" pitchFamily="66" charset="-120"/>
                  <a:ea typeface="華康標楷W5注音字" pitchFamily="66" charset="-120"/>
                </a:rPr>
                <a:t>搭乘汽車時</a:t>
              </a:r>
              <a:endParaRPr lang="en-US" altLang="zh-TW" sz="4400" dirty="0">
                <a:solidFill>
                  <a:schemeClr val="bg1"/>
                </a:solidFill>
                <a:latin typeface="華康標楷W5注音字" pitchFamily="66" charset="-120"/>
                <a:ea typeface="華康標楷W5注音字" pitchFamily="66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991322" y="2924809"/>
            <a:ext cx="819817" cy="819817"/>
            <a:chOff x="4991322" y="2924809"/>
            <a:chExt cx="819817" cy="819817"/>
          </a:xfrm>
        </p:grpSpPr>
        <p:pic>
          <p:nvPicPr>
            <p:cNvPr id="16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322" y="2924809"/>
              <a:ext cx="819817" cy="819817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5227002" y="3050027"/>
              <a:ext cx="5081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3200" dirty="0" smtClean="0">
                  <a:latin typeface="Times New Roman" pitchFamily="18" charset="0"/>
                  <a:ea typeface="華康標楷W5注音字" pitchFamily="66" charset="-120"/>
                  <a:cs typeface="Times New Roman" pitchFamily="18" charset="0"/>
                </a:rPr>
                <a:t>2</a:t>
              </a:r>
              <a:endParaRPr lang="zh-TW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322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3884" y="3071059"/>
            <a:ext cx="7886700" cy="22248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zh-TW" sz="4000" dirty="0" smtClean="0">
                <a:latin typeface="華康標楷W5注音字" pitchFamily="66" charset="-120"/>
                <a:ea typeface="華康標楷W5注音字" pitchFamily="66" charset="-120"/>
              </a:rPr>
              <a:t>安全帶</a:t>
            </a:r>
            <a:r>
              <a:rPr lang="zh-TW" altLang="zh-TW" sz="4000" dirty="0">
                <a:latin typeface="華康標楷W5注音字" pitchFamily="66" charset="-120"/>
                <a:ea typeface="華康標楷W5注音字" pitchFamily="66" charset="-120"/>
              </a:rPr>
              <a:t>都是大人的尺寸，</a:t>
            </a:r>
            <a:endParaRPr lang="en-US" altLang="zh-TW" sz="4000" dirty="0">
              <a:latin typeface="華康標楷W5注音字" pitchFamily="66" charset="-120"/>
              <a:ea typeface="華康標楷W5注音字" pitchFamily="66" charset="-120"/>
            </a:endParaRPr>
          </a:p>
          <a:p>
            <a:pPr marL="0" indent="0" algn="ctr">
              <a:buNone/>
            </a:pPr>
            <a:r>
              <a:rPr lang="zh-TW" altLang="zh-TW" sz="4000" dirty="0">
                <a:latin typeface="華康標楷W5注音字" pitchFamily="66" charset="-120"/>
                <a:ea typeface="華康標楷W5注音字" pitchFamily="66" charset="-120"/>
              </a:rPr>
              <a:t>小朋友該怎麼辦呢</a:t>
            </a:r>
            <a:r>
              <a:rPr lang="zh-TW" altLang="zh-TW" sz="4000" dirty="0" smtClean="0">
                <a:latin typeface="華康標楷W5注音字" pitchFamily="66" charset="-120"/>
                <a:ea typeface="華康標楷W5注音字" pitchFamily="66" charset="-120"/>
              </a:rPr>
              <a:t>？</a:t>
            </a:r>
            <a:endParaRPr lang="en-US" altLang="zh-TW" sz="4000" dirty="0" smtClean="0">
              <a:latin typeface="華康標楷W5注音字" pitchFamily="66" charset="-120"/>
              <a:ea typeface="華康標楷W5注音字" pitchFamily="66" charset="-120"/>
            </a:endParaRPr>
          </a:p>
          <a:p>
            <a:pPr marL="0" indent="0" algn="ctr">
              <a:buNone/>
            </a:pPr>
            <a:r>
              <a:rPr lang="zh-TW" altLang="en-US" sz="4000" dirty="0" smtClean="0">
                <a:latin typeface="華康標楷W5注音字" pitchFamily="66" charset="-120"/>
                <a:ea typeface="華康標楷W5注音字" pitchFamily="66" charset="-120"/>
              </a:rPr>
              <a:t>知道</a:t>
            </a:r>
            <a:r>
              <a:rPr lang="zh-TW" altLang="en-US" sz="4000" dirty="0">
                <a:latin typeface="華康標楷W5注音字" pitchFamily="66" charset="-120"/>
                <a:ea typeface="華康標楷W5注音字" pitchFamily="66" charset="-120"/>
              </a:rPr>
              <a:t>的請舉手</a:t>
            </a:r>
            <a:r>
              <a:rPr lang="zh-TW" altLang="en-US" sz="4000" dirty="0" smtClean="0">
                <a:latin typeface="華康標楷W5注音字" pitchFamily="66" charset="-120"/>
                <a:ea typeface="華康標楷W5注音字" pitchFamily="66" charset="-120"/>
              </a:rPr>
              <a:t>喔</a:t>
            </a:r>
            <a:endParaRPr lang="zh-TW" altLang="en-US" sz="4000" dirty="0">
              <a:latin typeface="華康標楷W5注音字" pitchFamily="66" charset="-120"/>
              <a:ea typeface="華康標楷W5注音字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90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2028" y="2077893"/>
            <a:ext cx="7886700" cy="11723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zh-TW" dirty="0">
                <a:latin typeface="華康標楷W5注音字" pitchFamily="66" charset="-120"/>
                <a:ea typeface="華康標楷W5注音字" pitchFamily="66" charset="-120"/>
              </a:rPr>
              <a:t>小朋友就要使用</a:t>
            </a:r>
            <a:r>
              <a:rPr lang="zh-TW" altLang="zh-TW" b="1" dirty="0">
                <a:solidFill>
                  <a:srgbClr val="FF0000"/>
                </a:solidFill>
                <a:latin typeface="華康標楷W5注音字" pitchFamily="66" charset="-120"/>
                <a:ea typeface="華康標楷W5注音字" pitchFamily="66" charset="-120"/>
              </a:rPr>
              <a:t>輔助</a:t>
            </a:r>
            <a:r>
              <a:rPr lang="zh-TW" altLang="zh-TW" b="1" dirty="0" smtClean="0">
                <a:solidFill>
                  <a:srgbClr val="FF0000"/>
                </a:solidFill>
                <a:latin typeface="華康標楷W5注音字" pitchFamily="66" charset="-120"/>
                <a:ea typeface="華康標楷W5注音字" pitchFamily="66" charset="-120"/>
              </a:rPr>
              <a:t>座椅</a:t>
            </a:r>
            <a:endParaRPr lang="en-US" altLang="zh-TW" b="1" dirty="0" smtClean="0">
              <a:solidFill>
                <a:srgbClr val="FF0000"/>
              </a:solidFill>
              <a:latin typeface="華康標楷W5注音字" pitchFamily="66" charset="-120"/>
              <a:ea typeface="華康標楷W5注音字" pitchFamily="66" charset="-120"/>
            </a:endParaRPr>
          </a:p>
          <a:p>
            <a:pPr marL="0" indent="0" algn="ctr">
              <a:buNone/>
            </a:pPr>
            <a:r>
              <a:rPr lang="zh-TW" altLang="zh-TW" dirty="0" smtClean="0">
                <a:latin typeface="華康標楷W5注音字" pitchFamily="66" charset="-120"/>
                <a:ea typeface="華康標楷W5注音字" pitchFamily="66" charset="-120"/>
              </a:rPr>
              <a:t>才</a:t>
            </a:r>
            <a:r>
              <a:rPr lang="zh-TW" altLang="zh-TW" dirty="0">
                <a:latin typeface="華康標楷W5注音字" pitchFamily="66" charset="-120"/>
                <a:ea typeface="華康標楷W5注音字" pitchFamily="66" charset="-120"/>
              </a:rPr>
              <a:t>不會讓安全帶</a:t>
            </a:r>
            <a:r>
              <a:rPr lang="zh-TW" altLang="zh-TW" dirty="0">
                <a:latin typeface="華康標楷W5破音一" pitchFamily="66" charset="-120"/>
                <a:ea typeface="華康標楷W5破音一" pitchFamily="66" charset="-120"/>
              </a:rPr>
              <a:t>勒</a:t>
            </a:r>
            <a:r>
              <a:rPr lang="zh-TW" altLang="zh-TW" dirty="0">
                <a:latin typeface="華康標楷W5注音字" pitchFamily="66" charset="-120"/>
                <a:ea typeface="華康標楷W5注音字" pitchFamily="66" charset="-120"/>
              </a:rPr>
              <a:t>到脖子喔</a:t>
            </a:r>
            <a:r>
              <a:rPr lang="zh-TW" altLang="zh-TW" dirty="0" smtClean="0">
                <a:latin typeface="華康標楷W5注音字" pitchFamily="66" charset="-120"/>
                <a:ea typeface="華康標楷W5注音字" pitchFamily="66" charset="-120"/>
              </a:rPr>
              <a:t>！</a:t>
            </a:r>
            <a:endParaRPr lang="zh-TW" altLang="en-US" dirty="0">
              <a:latin typeface="華康標楷W5注音字" pitchFamily="66" charset="-120"/>
              <a:ea typeface="華康標楷W5注音字" pitchFamily="66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97" y="3276599"/>
            <a:ext cx="2162903" cy="289090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0"/>
          <a:stretch/>
        </p:blipFill>
        <p:spPr>
          <a:xfrm>
            <a:off x="1199421" y="3276599"/>
            <a:ext cx="3268712" cy="2848431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711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10270</TotalTime>
  <Words>257</Words>
  <Application>Microsoft Office PowerPoint</Application>
  <PresentationFormat>如螢幕大小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頭手不可以伸出車外</vt:lpstr>
      <vt:lpstr>PowerPoint 簡報</vt:lpstr>
      <vt:lpstr>PowerPoint 簡報</vt:lpstr>
      <vt:lpstr>PowerPoint 簡報</vt:lpstr>
      <vt:lpstr>PowerPoint 簡報</vt:lpstr>
      <vt:lpstr>戴安全帽的重要性</vt:lpstr>
      <vt:lpstr>PowerPoint 簡報</vt:lpstr>
      <vt:lpstr>適合自己的安全帽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hppws-NB</dc:creator>
  <cp:lastModifiedBy>PowerUser</cp:lastModifiedBy>
  <cp:revision>50</cp:revision>
  <dcterms:created xsi:type="dcterms:W3CDTF">2015-05-24T14:50:01Z</dcterms:created>
  <dcterms:modified xsi:type="dcterms:W3CDTF">2015-12-22T03:15:30Z</dcterms:modified>
</cp:coreProperties>
</file>